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sldIdLst>
    <p:sldId id="256" r:id="rId3"/>
    <p:sldId id="259" r:id="rId4"/>
    <p:sldId id="261" r:id="rId5"/>
    <p:sldId id="277" r:id="rId6"/>
    <p:sldId id="293" r:id="rId7"/>
    <p:sldId id="294" r:id="rId8"/>
    <p:sldId id="295" r:id="rId9"/>
    <p:sldId id="278" r:id="rId10"/>
    <p:sldId id="292" r:id="rId11"/>
    <p:sldId id="279" r:id="rId12"/>
    <p:sldId id="265" r:id="rId13"/>
    <p:sldId id="286" r:id="rId14"/>
    <p:sldId id="287" r:id="rId15"/>
    <p:sldId id="269" r:id="rId16"/>
    <p:sldId id="270" r:id="rId17"/>
    <p:sldId id="290" r:id="rId18"/>
    <p:sldId id="281" r:id="rId19"/>
    <p:sldId id="288" r:id="rId20"/>
    <p:sldId id="289" r:id="rId21"/>
    <p:sldId id="297" r:id="rId22"/>
    <p:sldId id="291" r:id="rId23"/>
    <p:sldId id="282" r:id="rId24"/>
    <p:sldId id="283" r:id="rId25"/>
    <p:sldId id="273" r:id="rId26"/>
    <p:sldId id="274" r:id="rId27"/>
    <p:sldId id="27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95959"/>
    <a:srgbClr val="907647"/>
    <a:srgbClr val="B94C1D"/>
    <a:srgbClr val="DBD7B8"/>
    <a:srgbClr val="002060"/>
    <a:srgbClr val="DCD8B9"/>
    <a:srgbClr val="F2F2F2"/>
    <a:srgbClr val="21C5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AD989-84FF-4DFD-976B-A2E1407C0E08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9CA3A-D4C6-4649-AEB6-2E28BBD1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78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D414-4429-466E-B7B8-304619D707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748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CA3A-D4C6-4649-AEB6-2E28BBD149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886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CA3A-D4C6-4649-AEB6-2E28BBD149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30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CA3A-D4C6-4649-AEB6-2E28BBD149C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821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CA3A-D4C6-4649-AEB6-2E28BBD149C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281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CA3A-D4C6-4649-AEB6-2E28BBD149C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721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CA3A-D4C6-4649-AEB6-2E28BBD149C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03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CA3A-D4C6-4649-AEB6-2E28BBD149C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475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CA3A-D4C6-4649-AEB6-2E28BBD149C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583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CA3A-D4C6-4649-AEB6-2E28BBD149C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571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CA3A-D4C6-4649-AEB6-2E28BBD149C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80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CA3A-D4C6-4649-AEB6-2E28BBD149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890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CA3A-D4C6-4649-AEB6-2E28BBD149C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100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CA3A-D4C6-4649-AEB6-2E28BBD149C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226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CA3A-D4C6-4649-AEB6-2E28BBD149C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645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CA3A-D4C6-4649-AEB6-2E28BBD149C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79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CA3A-D4C6-4649-AEB6-2E28BBD149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13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CA3A-D4C6-4649-AEB6-2E28BBD149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81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CA3A-D4C6-4649-AEB6-2E28BBD149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84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CA3A-D4C6-4649-AEB6-2E28BBD149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20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CA3A-D4C6-4649-AEB6-2E28BBD149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62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CA3A-D4C6-4649-AEB6-2E28BBD149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48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CA3A-D4C6-4649-AEB6-2E28BBD149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39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F8F6-DD00-4A16-AD1A-C1684995EC4F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672F-E2F3-445C-ABA9-6992EFAF9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9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F8F6-DD00-4A16-AD1A-C1684995EC4F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672F-E2F3-445C-ABA9-6992EFAF9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8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F8F6-DD00-4A16-AD1A-C1684995EC4F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672F-E2F3-445C-ABA9-6992EFAF9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6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746904"/>
          </a:xfrm>
        </p:spPr>
        <p:txBody>
          <a:bodyPr anchor="b"/>
          <a:lstStyle>
            <a:lvl1pPr algn="l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9144000" cy="160020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68533"/>
            <a:ext cx="2743200" cy="252942"/>
          </a:xfrm>
        </p:spPr>
        <p:txBody>
          <a:bodyPr/>
          <a:lstStyle/>
          <a:p>
            <a:fld id="{81FAE0EF-A43B-4D93-9160-BCDD3B2E887D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4/7/2016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68533"/>
            <a:ext cx="4114800" cy="252942"/>
          </a:xfrm>
          <a:noFill/>
        </p:spPr>
        <p:txBody>
          <a:bodyPr/>
          <a:lstStyle>
            <a:lvl1pPr>
              <a:defRPr sz="1400"/>
            </a:lvl1pPr>
          </a:lstStyle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Pallavi Maiya  (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IISc</a:t>
            </a:r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  <a:noFill/>
        </p:spPr>
        <p:txBody>
          <a:bodyPr/>
          <a:lstStyle>
            <a:lvl1pPr>
              <a:defRPr sz="1600"/>
            </a:lvl1pPr>
          </a:lstStyle>
          <a:p>
            <a:fld id="{6113E31D-E2AB-40D1-8B51-AFA5AFEF393A}" type="slidenum">
              <a:rPr lang="en-US" smtClean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pPr/>
              <a:t>‹#›</a:t>
            </a:fld>
            <a:endParaRPr lang="en-US" dirty="0"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0402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5467"/>
            <a:ext cx="10515600" cy="948267"/>
          </a:xfrm>
        </p:spPr>
        <p:txBody>
          <a:bodyPr/>
          <a:lstStyle>
            <a:lvl1pPr algn="l"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7666"/>
            <a:ext cx="10515600" cy="5122333"/>
          </a:xfrm>
        </p:spPr>
        <p:txBody>
          <a:bodyPr/>
          <a:lstStyle>
            <a:lvl1pPr>
              <a:defRPr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b="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b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b="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b="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68533"/>
            <a:ext cx="2743200" cy="252942"/>
          </a:xfrm>
        </p:spPr>
        <p:txBody>
          <a:bodyPr/>
          <a:lstStyle/>
          <a:p>
            <a:fld id="{BBFFF31B-0EB0-4C8E-8BB9-FFA6451EA1DC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4/7/2016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68533"/>
            <a:ext cx="4114800" cy="252942"/>
          </a:xfrm>
          <a:noFill/>
        </p:spPr>
        <p:txBody>
          <a:bodyPr/>
          <a:lstStyle>
            <a:lvl1pPr>
              <a:defRPr sz="1400"/>
            </a:lvl1pPr>
          </a:lstStyle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Pallavi Maiya  (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IISc</a:t>
            </a:r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  <a:noFill/>
        </p:spPr>
        <p:txBody>
          <a:bodyPr/>
          <a:lstStyle>
            <a:lvl1pPr>
              <a:defRPr sz="1600"/>
            </a:lvl1pPr>
          </a:lstStyle>
          <a:p>
            <a:fld id="{6113E31D-E2AB-40D1-8B51-AFA5AFEF393A}" type="slidenum">
              <a:rPr lang="en-US" smtClean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pPr/>
              <a:t>‹#›</a:t>
            </a:fld>
            <a:endParaRPr lang="en-US" dirty="0"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5516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1255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45399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5585-4082-41D2-B913-16B63E6FD92E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4/7/2016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68533"/>
            <a:ext cx="4114800" cy="252942"/>
          </a:xfrm>
          <a:noFill/>
        </p:spPr>
        <p:txBody>
          <a:bodyPr/>
          <a:lstStyle>
            <a:lvl1pPr>
              <a:defRPr sz="1400"/>
            </a:lvl1pPr>
          </a:lstStyle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Pallavi Maiya  (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IISc</a:t>
            </a:r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  <a:noFill/>
        </p:spPr>
        <p:txBody>
          <a:bodyPr/>
          <a:lstStyle>
            <a:lvl1pPr>
              <a:defRPr sz="1600"/>
            </a:lvl1pPr>
          </a:lstStyle>
          <a:p>
            <a:fld id="{6113E31D-E2AB-40D1-8B51-AFA5AFEF393A}" type="slidenum">
              <a:rPr lang="en-US" smtClean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pPr/>
              <a:t>‹#›</a:t>
            </a:fld>
            <a:endParaRPr lang="en-US" dirty="0"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1515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1339"/>
            <a:ext cx="10515600" cy="940862"/>
          </a:xfrm>
        </p:spPr>
        <p:txBody>
          <a:bodyPr/>
          <a:lstStyle>
            <a:lvl1pPr algn="l"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02267"/>
            <a:ext cx="5181600" cy="5113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02267"/>
            <a:ext cx="5181600" cy="511386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68533"/>
            <a:ext cx="2743200" cy="252942"/>
          </a:xfrm>
        </p:spPr>
        <p:txBody>
          <a:bodyPr/>
          <a:lstStyle/>
          <a:p>
            <a:fld id="{26AF766D-D67A-4089-BCE7-B463A994BEE3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4/7/2016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68533"/>
            <a:ext cx="4114800" cy="252942"/>
          </a:xfrm>
          <a:noFill/>
        </p:spPr>
        <p:txBody>
          <a:bodyPr/>
          <a:lstStyle>
            <a:lvl1pPr>
              <a:defRPr sz="1400"/>
            </a:lvl1pPr>
          </a:lstStyle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Pallavi Maiya  (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IISc</a:t>
            </a:r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  <a:noFill/>
        </p:spPr>
        <p:txBody>
          <a:bodyPr/>
          <a:lstStyle>
            <a:lvl1pPr>
              <a:defRPr sz="1600"/>
            </a:lvl1pPr>
          </a:lstStyle>
          <a:p>
            <a:fld id="{6113E31D-E2AB-40D1-8B51-AFA5AFEF393A}" type="slidenum">
              <a:rPr lang="en-US" smtClean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pPr/>
              <a:t>‹#›</a:t>
            </a:fld>
            <a:endParaRPr lang="en-US" dirty="0"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5331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87569"/>
            <a:ext cx="10515600" cy="87775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207363"/>
            <a:ext cx="5157787" cy="12977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207363"/>
            <a:ext cx="5183188" cy="12977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468533"/>
            <a:ext cx="2743200" cy="252942"/>
          </a:xfrm>
        </p:spPr>
        <p:txBody>
          <a:bodyPr/>
          <a:lstStyle/>
          <a:p>
            <a:fld id="{80EBD5BA-09AF-4848-893B-3C2CB01FA81E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4/7/2016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14800" y="6468533"/>
            <a:ext cx="4114800" cy="252942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Pallavi Maiya  (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IISc</a:t>
            </a:r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>
            <a:lvl1pPr>
              <a:defRPr sz="1400"/>
            </a:lvl1pPr>
          </a:lstStyle>
          <a:p>
            <a:fld id="{4FAB73BC-B049-4115-A692-8D63A059BFB8}" type="slidenum">
              <a:rPr lang="en-US" smtClean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pPr/>
              <a:t>‹#›</a:t>
            </a:fld>
            <a:endParaRPr lang="en-US" dirty="0"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8713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E562-AB27-4901-B553-1051B01F6901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4/7/2016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Pallavi Maiya  (IISc)</a:t>
            </a:r>
            <a:endParaRPr lang="en-US" dirty="0"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pPr/>
              <a:t>‹#›</a:t>
            </a:fld>
            <a:endParaRPr lang="en-US" dirty="0"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97209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D236-B6C3-4CEE-BFE4-A4B4F3994248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4/7/2016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Pallavi Maiya  (IISc)</a:t>
            </a:r>
            <a:endParaRPr lang="en-US" dirty="0"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pPr/>
              <a:t>‹#›</a:t>
            </a:fld>
            <a:endParaRPr lang="en-US" dirty="0"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5695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FE0B-B1C4-450F-925F-B4873EE248F3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4/7/2016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Pallavi Maiya  (IISc)</a:t>
            </a:r>
            <a:endParaRPr lang="en-US" dirty="0"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pPr/>
              <a:t>‹#›</a:t>
            </a:fld>
            <a:endParaRPr lang="en-US" dirty="0"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32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F8F6-DD00-4A16-AD1A-C1684995EC4F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672F-E2F3-445C-ABA9-6992EFAF9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19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7F2B-6E2B-486D-9243-633C16934BBF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4/7/2016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Pallavi Maiya  (IISc)</a:t>
            </a:r>
            <a:endParaRPr lang="en-US" dirty="0"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pPr/>
              <a:t>‹#›</a:t>
            </a:fld>
            <a:endParaRPr lang="en-US" dirty="0"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6716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CD02-AC05-4F33-9E9D-A8F6B57CB9D7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4/7/2016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Pallavi Maiya  (IISc)</a:t>
            </a:r>
            <a:endParaRPr lang="en-US" dirty="0"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pPr/>
              <a:t>‹#›</a:t>
            </a:fld>
            <a:endParaRPr lang="en-US" dirty="0"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1876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7F58-00C4-4BE9-A83E-5669C4827606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4/7/2016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Pallavi Maiya  (IISc)</a:t>
            </a:r>
            <a:endParaRPr lang="en-US" dirty="0"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pPr/>
              <a:t>‹#›</a:t>
            </a:fld>
            <a:endParaRPr lang="en-US" dirty="0"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79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F8F6-DD00-4A16-AD1A-C1684995EC4F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672F-E2F3-445C-ABA9-6992EFAF9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1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F8F6-DD00-4A16-AD1A-C1684995EC4F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672F-E2F3-445C-ABA9-6992EFAF9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5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F8F6-DD00-4A16-AD1A-C1684995EC4F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672F-E2F3-445C-ABA9-6992EFAF9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6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F8F6-DD00-4A16-AD1A-C1684995EC4F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672F-E2F3-445C-ABA9-6992EFAF9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2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F8F6-DD00-4A16-AD1A-C1684995EC4F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672F-E2F3-445C-ABA9-6992EFAF9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9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F8F6-DD00-4A16-AD1A-C1684995EC4F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672F-E2F3-445C-ABA9-6992EFAF9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1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F8F6-DD00-4A16-AD1A-C1684995EC4F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672F-E2F3-445C-ABA9-6992EFAF9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1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F8F6-DD00-4A16-AD1A-C1684995EC4F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1672F-E2F3-445C-ABA9-6992EFAF9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9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DC525F2-3544-46E3-ADD0-192E94920D1B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4/7/2016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defTabSz="457200"/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Pallavi Maiya  (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IISc</a:t>
            </a:r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defTabSz="457200"/>
            <a:fld id="{4FAB73BC-B049-4115-A692-8D63A059BFB8}" type="slidenum">
              <a:rPr lang="en-US" smtClean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pPr defTabSz="457200"/>
              <a:t>‹#›</a:t>
            </a:fld>
            <a:endParaRPr lang="en-US" dirty="0"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206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0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08" y="329707"/>
            <a:ext cx="9679391" cy="260144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  <a:latin typeface="+mj-lt"/>
              </a:rPr>
              <a:t>Partial Order Reduction for Event-driven Multi-threaded Programs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136" y="3627783"/>
            <a:ext cx="10058400" cy="2288385"/>
          </a:xfr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21C5FF"/>
                </a:solidFill>
              </a:rPr>
              <a:t>Pallavi Maiya</a:t>
            </a:r>
            <a:r>
              <a:rPr lang="en-US" sz="3200" cap="none" dirty="0">
                <a:solidFill>
                  <a:schemeClr val="bg1"/>
                </a:solidFill>
              </a:rPr>
              <a:t>,</a:t>
            </a:r>
            <a:r>
              <a:rPr lang="en-US" sz="3200" cap="none" dirty="0"/>
              <a:t> </a:t>
            </a:r>
            <a:r>
              <a:rPr lang="en-US" sz="3200" cap="none" dirty="0">
                <a:solidFill>
                  <a:schemeClr val="bg1"/>
                </a:solidFill>
              </a:rPr>
              <a:t>Rahul Gupta, Aditya </a:t>
            </a:r>
            <a:r>
              <a:rPr lang="en-US" sz="3200" cap="none" dirty="0" err="1">
                <a:solidFill>
                  <a:schemeClr val="bg1"/>
                </a:solidFill>
              </a:rPr>
              <a:t>Kanade</a:t>
            </a:r>
            <a:r>
              <a:rPr lang="en-US" sz="3200" cap="none" dirty="0">
                <a:solidFill>
                  <a:schemeClr val="bg1"/>
                </a:solidFill>
              </a:rPr>
              <a:t>  </a:t>
            </a:r>
          </a:p>
          <a:p>
            <a:pPr>
              <a:lnSpc>
                <a:spcPct val="100000"/>
              </a:lnSpc>
            </a:pPr>
            <a:r>
              <a:rPr lang="en-US" cap="none" dirty="0">
                <a:solidFill>
                  <a:schemeClr val="bg1">
                    <a:lumMod val="75000"/>
                  </a:schemeClr>
                </a:solidFill>
              </a:rPr>
              <a:t>(Indian Institute of Science)</a:t>
            </a:r>
          </a:p>
          <a:p>
            <a:pPr algn="ctr">
              <a:lnSpc>
                <a:spcPct val="100000"/>
              </a:lnSpc>
            </a:pPr>
            <a:r>
              <a:rPr lang="en-US" sz="3200" cap="none" dirty="0" err="1">
                <a:solidFill>
                  <a:schemeClr val="bg1"/>
                </a:solidFill>
              </a:rPr>
              <a:t>Rupak</a:t>
            </a:r>
            <a:r>
              <a:rPr lang="en-US" sz="3200" cap="none" dirty="0">
                <a:solidFill>
                  <a:schemeClr val="bg1"/>
                </a:solidFill>
              </a:rPr>
              <a:t> </a:t>
            </a:r>
            <a:r>
              <a:rPr lang="en-US" sz="3200" cap="none" dirty="0" err="1">
                <a:solidFill>
                  <a:schemeClr val="bg1"/>
                </a:solidFill>
              </a:rPr>
              <a:t>Majumdar</a:t>
            </a:r>
            <a:r>
              <a:rPr lang="en-US" sz="3200" cap="none" dirty="0">
                <a:solidFill>
                  <a:schemeClr val="bg1"/>
                </a:solidFill>
              </a:rPr>
              <a:t>  </a:t>
            </a:r>
          </a:p>
          <a:p>
            <a:pPr algn="ctr">
              <a:lnSpc>
                <a:spcPct val="100000"/>
              </a:lnSpc>
            </a:pPr>
            <a:r>
              <a:rPr lang="en-US" cap="none" dirty="0">
                <a:solidFill>
                  <a:schemeClr val="bg1">
                    <a:lumMod val="75000"/>
                  </a:schemeClr>
                </a:solidFill>
              </a:rPr>
              <a:t>(Max Planck Institute for Software Systems)</a:t>
            </a:r>
          </a:p>
          <a:p>
            <a:pPr algn="ctr">
              <a:lnSpc>
                <a:spcPct val="100000"/>
              </a:lnSpc>
            </a:pPr>
            <a:endParaRPr lang="en-US" sz="2800" dirty="0"/>
          </a:p>
          <a:p>
            <a:pPr algn="ctr">
              <a:lnSpc>
                <a:spcPct val="100000"/>
              </a:lnSpc>
            </a:pPr>
            <a:endParaRPr lang="en-US" sz="2800" cap="none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70588" y="6263640"/>
            <a:ext cx="1649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+mj-lt"/>
              </a:rPr>
              <a:t>TACAS 2016</a:t>
            </a:r>
          </a:p>
        </p:txBody>
      </p:sp>
    </p:spTree>
    <p:extLst>
      <p:ext uri="{BB962C8B-B14F-4D97-AF65-F5344CB8AC3E}">
        <p14:creationId xmlns:p14="http://schemas.microsoft.com/office/powerpoint/2010/main" val="229880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9454"/>
            <a:ext cx="10515600" cy="5266265"/>
          </a:xfrm>
        </p:spPr>
        <p:txBody>
          <a:bodyPr>
            <a:normAutofit/>
          </a:bodyPr>
          <a:lstStyle/>
          <a:p>
            <a:r>
              <a:rPr lang="en-US" dirty="0"/>
              <a:t>Distinguishing event queues from shared objects.</a:t>
            </a:r>
          </a:p>
          <a:p>
            <a:pPr lvl="1"/>
            <a:r>
              <a:rPr lang="en-US" sz="2600" b="1" dirty="0"/>
              <a:t>State</a:t>
            </a:r>
            <a:r>
              <a:rPr lang="en-US" sz="2600" dirty="0"/>
              <a:t>: local variables + shared variables (other than event queues)                                         				</a:t>
            </a:r>
            <a:r>
              <a:rPr lang="en-US" sz="2600" dirty="0">
                <a:solidFill>
                  <a:srgbClr val="0000FF"/>
                </a:solidFill>
              </a:rPr>
              <a:t>+ event queues</a:t>
            </a:r>
          </a:p>
          <a:p>
            <a:pPr marL="457200" lvl="1" indent="0">
              <a:buNone/>
            </a:pPr>
            <a:endParaRPr lang="en-US" sz="800" dirty="0"/>
          </a:p>
          <a:p>
            <a:r>
              <a:rPr lang="en-US" dirty="0"/>
              <a:t>Dependence relation suitable for event-driven programs.</a:t>
            </a:r>
          </a:p>
          <a:p>
            <a:r>
              <a:rPr lang="en-US" dirty="0"/>
              <a:t>A new backtracking set called dependence-covering sets, which preserve deadlock cycles and assertion violations.</a:t>
            </a:r>
          </a:p>
          <a:p>
            <a:r>
              <a:rPr lang="en-US" dirty="0"/>
              <a:t>Preliminary experimental evaluation showing the scalability of dependence-covering sets compared to persistent sets, for event-driven programs.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44027"/>
            <a:ext cx="10515600" cy="948267"/>
          </a:xfrm>
        </p:spPr>
        <p:txBody>
          <a:bodyPr>
            <a:normAutofit/>
          </a:bodyPr>
          <a:lstStyle/>
          <a:p>
            <a:r>
              <a:rPr lang="en-US" b="0" dirty="0">
                <a:latin typeface="Sitka Subheading" panose="02000505000000020004" pitchFamily="2" charset="0"/>
              </a:rPr>
              <a:t>Our Contributions</a:t>
            </a:r>
          </a:p>
        </p:txBody>
      </p:sp>
    </p:spTree>
    <p:extLst>
      <p:ext uri="{BB962C8B-B14F-4D97-AF65-F5344CB8AC3E}">
        <p14:creationId xmlns:p14="http://schemas.microsoft.com/office/powerpoint/2010/main" val="277902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994283"/>
                <a:ext cx="10515600" cy="550179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600" dirty="0">
                    <a:solidFill>
                      <a:srgbClr val="C00000"/>
                    </a:solidFill>
                  </a:rPr>
                  <a:t>1. Transitions on different threads or within the same event handler: </a:t>
                </a:r>
              </a:p>
              <a:p>
                <a:pPr marL="0" indent="0">
                  <a:buNone/>
                </a:pPr>
                <a:r>
                  <a:rPr lang="en-US" sz="2600" dirty="0"/>
                  <a:t>Transitions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600" dirty="0"/>
                  <a:t> and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600" dirty="0"/>
                  <a:t> are </a:t>
                </a:r>
                <a:r>
                  <a:rPr lang="en-US" sz="2600" i="1" dirty="0"/>
                  <a:t>independent</a:t>
                </a:r>
                <a:r>
                  <a:rPr lang="en-US" sz="2600" dirty="0"/>
                  <a:t> if at any state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60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sz="2600" dirty="0"/>
              </a:p>
              <a:p>
                <a:r>
                  <a:rPr lang="en-US" sz="2600" dirty="0"/>
                  <a:t>Executing one does not </a:t>
                </a:r>
                <a:r>
                  <a:rPr lang="en-US" sz="2600" dirty="0">
                    <a:solidFill>
                      <a:srgbClr val="0000FF"/>
                    </a:solidFill>
                  </a:rPr>
                  <a:t>enable or disable </a:t>
                </a:r>
                <a:r>
                  <a:rPr lang="en-US" sz="2600" dirty="0"/>
                  <a:t>the other.</a:t>
                </a:r>
              </a:p>
              <a:p>
                <a:r>
                  <a:rPr lang="en-US" sz="2600" dirty="0"/>
                  <a:t>If both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600" dirty="0"/>
                  <a:t> and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600" dirty="0"/>
                  <a:t> are enabled in state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600" dirty="0"/>
                  <a:t> executing </a:t>
                </a:r>
                <a14:m>
                  <m:oMath xmlns:m="http://schemas.openxmlformats.org/officeDocument/2006/math">
                    <m:r>
                      <a:rPr lang="en-US" sz="2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r>
                  <a:rPr lang="en-US" sz="2600" dirty="0">
                    <a:solidFill>
                      <a:schemeClr val="tx1"/>
                    </a:solidFill>
                  </a:rPr>
                  <a:t> or </a:t>
                </a:r>
                <a14:m>
                  <m:oMath xmlns:m="http://schemas.openxmlformats.org/officeDocument/2006/math">
                    <m:r>
                      <a:rPr lang="en-U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𝑏𝑎</m:t>
                    </m:r>
                  </m:oMath>
                </a14:m>
                <a:r>
                  <a:rPr lang="en-US" sz="2600" dirty="0">
                    <a:solidFill>
                      <a:schemeClr val="tx1"/>
                    </a:solidFill>
                  </a:rPr>
                  <a:t> leads to the same state</a:t>
                </a:r>
                <a:r>
                  <a:rPr lang="en-US" sz="2600" dirty="0"/>
                  <a:t> i.e. </a:t>
                </a:r>
                <a14:m>
                  <m:oMath xmlns:m="http://schemas.openxmlformats.org/officeDocument/2006/math">
                    <m:r>
                      <a:rPr lang="en-US" sz="26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600" dirty="0">
                    <a:solidFill>
                      <a:srgbClr val="0000FF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6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600" dirty="0">
                    <a:solidFill>
                      <a:srgbClr val="0000FF"/>
                    </a:solidFill>
                  </a:rPr>
                  <a:t> commute </a:t>
                </a:r>
                <a:r>
                  <a:rPr lang="en-US" sz="2600" dirty="0">
                    <a:solidFill>
                      <a:srgbClr val="C00000"/>
                    </a:solidFill>
                  </a:rPr>
                  <a:t>(event queues are not part of the state)</a:t>
                </a:r>
                <a:r>
                  <a:rPr lang="en-US" sz="2600" dirty="0"/>
                  <a:t>.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sz="2200" dirty="0">
                    <a:solidFill>
                      <a:srgbClr val="0000FF"/>
                    </a:solidFill>
                  </a:rPr>
                  <a:t>Posts even to the same event queue become independent.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sz="2200" dirty="0">
                  <a:solidFill>
                    <a:srgbClr val="0000FF"/>
                  </a:solidFill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sz="2200" dirty="0">
                  <a:solidFill>
                    <a:srgbClr val="0000FF"/>
                  </a:solidFill>
                </a:endParaRPr>
              </a:p>
              <a:p>
                <a:pPr marL="457200" lvl="1" indent="0">
                  <a:buNone/>
                </a:pPr>
                <a:endParaRPr lang="en-US" sz="2200" dirty="0">
                  <a:solidFill>
                    <a:srgbClr val="0000FF"/>
                  </a:solidFill>
                </a:endParaRPr>
              </a:p>
              <a:p>
                <a:pPr marL="0" indent="0">
                  <a:buNone/>
                </a:pPr>
                <a:endParaRPr lang="en-US" sz="500" dirty="0">
                  <a:solidFill>
                    <a:srgbClr val="0000FF"/>
                  </a:solidFill>
                </a:endParaRPr>
              </a:p>
              <a:p>
                <a:pPr marL="0" indent="0">
                  <a:buNone/>
                </a:pPr>
                <a:endParaRPr lang="en-US" sz="2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94283"/>
                <a:ext cx="10515600" cy="5501793"/>
              </a:xfrm>
              <a:blipFill>
                <a:blip r:embed="rId3"/>
                <a:stretch>
                  <a:fillRect l="-1043" t="-1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838200" y="44027"/>
            <a:ext cx="10515600" cy="948267"/>
          </a:xfrm>
        </p:spPr>
        <p:txBody>
          <a:bodyPr>
            <a:normAutofit/>
          </a:bodyPr>
          <a:lstStyle/>
          <a:p>
            <a:r>
              <a:rPr lang="en-US" b="0" dirty="0">
                <a:latin typeface="Sitka Subheading" panose="02000505000000020004" pitchFamily="2" charset="0"/>
              </a:rPr>
              <a:t>Dependence Relation for Event-driven Programs</a:t>
            </a:r>
          </a:p>
        </p:txBody>
      </p:sp>
      <p:sp>
        <p:nvSpPr>
          <p:cNvPr id="35" name="Oval 34"/>
          <p:cNvSpPr/>
          <p:nvPr/>
        </p:nvSpPr>
        <p:spPr>
          <a:xfrm>
            <a:off x="5627730" y="3839193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0</a:t>
            </a:r>
          </a:p>
        </p:txBody>
      </p:sp>
      <p:cxnSp>
        <p:nvCxnSpPr>
          <p:cNvPr id="36" name="Straight Arrow Connector 35"/>
          <p:cNvCxnSpPr>
            <a:stCxn id="35" idx="3"/>
            <a:endCxn id="37" idx="7"/>
          </p:cNvCxnSpPr>
          <p:nvPr/>
        </p:nvCxnSpPr>
        <p:spPr>
          <a:xfrm flipH="1">
            <a:off x="5275605" y="4270811"/>
            <a:ext cx="426456" cy="302854"/>
          </a:xfrm>
          <a:prstGeom prst="straightConnector1">
            <a:avLst/>
          </a:prstGeom>
          <a:ln w="31750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842375" y="4499611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535246" y="4052906"/>
            <a:ext cx="203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post(t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,e1,t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baseline="-25000" dirty="0">
              <a:solidFill>
                <a:srgbClr val="90764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6356582" y="4499611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3</a:t>
            </a:r>
          </a:p>
        </p:txBody>
      </p:sp>
      <p:cxnSp>
        <p:nvCxnSpPr>
          <p:cNvPr id="41" name="Straight Arrow Connector 40"/>
          <p:cNvCxnSpPr>
            <a:stCxn id="35" idx="5"/>
            <a:endCxn id="39" idx="1"/>
          </p:cNvCxnSpPr>
          <p:nvPr/>
        </p:nvCxnSpPr>
        <p:spPr>
          <a:xfrm>
            <a:off x="6060960" y="4270811"/>
            <a:ext cx="369953" cy="302854"/>
          </a:xfrm>
          <a:prstGeom prst="straightConnector1">
            <a:avLst/>
          </a:prstGeom>
          <a:ln w="317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260011" y="4038839"/>
            <a:ext cx="2334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post(t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,e2,t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baseline="-25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002204" y="4684911"/>
            <a:ext cx="516460" cy="231974"/>
          </a:xfrm>
          <a:prstGeom prst="rect">
            <a:avLst/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e2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187854" y="4636460"/>
            <a:ext cx="516460" cy="231974"/>
          </a:xfrm>
          <a:prstGeom prst="rect">
            <a:avLst/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e1</a:t>
            </a:r>
          </a:p>
        </p:txBody>
      </p:sp>
      <p:sp>
        <p:nvSpPr>
          <p:cNvPr id="52" name="Oval 51"/>
          <p:cNvSpPr/>
          <p:nvPr/>
        </p:nvSpPr>
        <p:spPr>
          <a:xfrm>
            <a:off x="4842375" y="5319106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</a:p>
        </p:txBody>
      </p:sp>
      <p:cxnSp>
        <p:nvCxnSpPr>
          <p:cNvPr id="17" name="Straight Arrow Connector 16"/>
          <p:cNvCxnSpPr>
            <a:stCxn id="37" idx="4"/>
          </p:cNvCxnSpPr>
          <p:nvPr/>
        </p:nvCxnSpPr>
        <p:spPr>
          <a:xfrm flipH="1">
            <a:off x="5096155" y="5005283"/>
            <a:ext cx="1" cy="31382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356582" y="5319106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4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6610362" y="5005283"/>
            <a:ext cx="1" cy="313823"/>
          </a:xfrm>
          <a:prstGeom prst="straightConnector1">
            <a:avLst/>
          </a:prstGeom>
          <a:ln w="31750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3737871" y="5476402"/>
            <a:ext cx="966443" cy="250578"/>
            <a:chOff x="4970834" y="3145059"/>
            <a:chExt cx="906904" cy="209683"/>
          </a:xfrm>
        </p:grpSpPr>
        <p:sp>
          <p:nvSpPr>
            <p:cNvPr id="61" name="Rectangle 60"/>
            <p:cNvSpPr/>
            <p:nvPr/>
          </p:nvSpPr>
          <p:spPr>
            <a:xfrm>
              <a:off x="4970834" y="3145059"/>
              <a:ext cx="906904" cy="209683"/>
            </a:xfrm>
            <a:prstGeom prst="rect">
              <a:avLst/>
            </a:prstGeom>
            <a:ln w="254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e1 e2</a:t>
              </a:r>
            </a:p>
          </p:txBody>
        </p:sp>
        <p:cxnSp>
          <p:nvCxnSpPr>
            <p:cNvPr id="62" name="Straight Connector 61"/>
            <p:cNvCxnSpPr>
              <a:stCxn id="61" idx="0"/>
              <a:endCxn id="61" idx="2"/>
            </p:cNvCxnSpPr>
            <p:nvPr/>
          </p:nvCxnSpPr>
          <p:spPr>
            <a:xfrm>
              <a:off x="5424286" y="3145059"/>
              <a:ext cx="0" cy="20968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7002204" y="5446653"/>
            <a:ext cx="966443" cy="250578"/>
            <a:chOff x="4970834" y="3145059"/>
            <a:chExt cx="906904" cy="209683"/>
          </a:xfrm>
        </p:grpSpPr>
        <p:sp>
          <p:nvSpPr>
            <p:cNvPr id="64" name="Rectangle 63"/>
            <p:cNvSpPr/>
            <p:nvPr/>
          </p:nvSpPr>
          <p:spPr>
            <a:xfrm>
              <a:off x="4970834" y="3145059"/>
              <a:ext cx="906904" cy="209683"/>
            </a:xfrm>
            <a:prstGeom prst="rect">
              <a:avLst/>
            </a:prstGeom>
            <a:ln w="254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e2 e1</a:t>
              </a:r>
            </a:p>
          </p:txBody>
        </p:sp>
        <p:cxnSp>
          <p:nvCxnSpPr>
            <p:cNvPr id="65" name="Straight Connector 64"/>
            <p:cNvCxnSpPr>
              <a:stCxn id="64" idx="0"/>
              <a:endCxn id="64" idx="2"/>
            </p:cNvCxnSpPr>
            <p:nvPr/>
          </p:nvCxnSpPr>
          <p:spPr>
            <a:xfrm>
              <a:off x="5424286" y="3145059"/>
              <a:ext cx="0" cy="20968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6864142" y="4977528"/>
            <a:ext cx="203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post(t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,e1,t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baseline="-25000" dirty="0">
              <a:solidFill>
                <a:srgbClr val="90764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747083" y="4959874"/>
            <a:ext cx="2080716" cy="380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post(t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,e2,t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baseline="-25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8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8" grpId="0"/>
      <p:bldP spid="39" grpId="0" animBg="1"/>
      <p:bldP spid="42" grpId="0"/>
      <p:bldP spid="43" grpId="0" animBg="1"/>
      <p:bldP spid="44" grpId="0" animBg="1"/>
      <p:bldP spid="52" grpId="0" animBg="1"/>
      <p:bldP spid="56" grpId="0" animBg="1"/>
      <p:bldP spid="66" grpId="0"/>
      <p:bldP spid="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994283"/>
                <a:ext cx="10515600" cy="550179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600" dirty="0">
                    <a:solidFill>
                      <a:srgbClr val="C00000"/>
                    </a:solidFill>
                  </a:rPr>
                  <a:t>1. Transitions on different threads or within the same event handler: </a:t>
                </a:r>
              </a:p>
              <a:p>
                <a:pPr marL="0" indent="0">
                  <a:buNone/>
                </a:pPr>
                <a:r>
                  <a:rPr lang="en-US" sz="2600" dirty="0"/>
                  <a:t>Transitions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600" dirty="0"/>
                  <a:t> and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600" dirty="0"/>
                  <a:t> are </a:t>
                </a:r>
                <a:r>
                  <a:rPr lang="en-US" sz="2600" i="1" dirty="0"/>
                  <a:t>independent</a:t>
                </a:r>
                <a:r>
                  <a:rPr lang="en-US" sz="2600" dirty="0"/>
                  <a:t> if at any state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60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sz="2600" dirty="0"/>
              </a:p>
              <a:p>
                <a:r>
                  <a:rPr lang="en-US" sz="2600" dirty="0"/>
                  <a:t>Executing one does not </a:t>
                </a:r>
                <a:r>
                  <a:rPr lang="en-US" sz="2600" dirty="0">
                    <a:solidFill>
                      <a:srgbClr val="0000FF"/>
                    </a:solidFill>
                  </a:rPr>
                  <a:t>enable or disable </a:t>
                </a:r>
                <a:r>
                  <a:rPr lang="en-US" sz="2600" dirty="0"/>
                  <a:t>the other.</a:t>
                </a:r>
              </a:p>
              <a:p>
                <a:r>
                  <a:rPr lang="en-US" sz="2600" dirty="0"/>
                  <a:t>If both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600" dirty="0"/>
                  <a:t> and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600" dirty="0"/>
                  <a:t> are enabled in state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600" dirty="0"/>
                  <a:t> executing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r>
                  <a:rPr lang="en-US" sz="2600" dirty="0"/>
                  <a:t> or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𝑏𝑎</m:t>
                    </m:r>
                  </m:oMath>
                </a14:m>
                <a:r>
                  <a:rPr lang="en-US" sz="2600" dirty="0"/>
                  <a:t> leads to the same state i.e. </a:t>
                </a:r>
                <a14:m>
                  <m:oMath xmlns:m="http://schemas.openxmlformats.org/officeDocument/2006/math">
                    <m:r>
                      <a:rPr lang="en-US" sz="26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600" dirty="0">
                    <a:solidFill>
                      <a:srgbClr val="0000FF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6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600" dirty="0">
                    <a:solidFill>
                      <a:srgbClr val="0000FF"/>
                    </a:solidFill>
                  </a:rPr>
                  <a:t> commute </a:t>
                </a:r>
                <a:r>
                  <a:rPr lang="en-US" sz="2600" dirty="0">
                    <a:solidFill>
                      <a:srgbClr val="C00000"/>
                    </a:solidFill>
                  </a:rPr>
                  <a:t>(event queues are not part of the state)</a:t>
                </a:r>
                <a:r>
                  <a:rPr lang="en-US" sz="2600" dirty="0"/>
                  <a:t>.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sz="2200" dirty="0">
                    <a:solidFill>
                      <a:srgbClr val="0000FF"/>
                    </a:solidFill>
                  </a:rPr>
                  <a:t>Posts even to the same event queue become independent.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sz="2200" dirty="0">
                  <a:solidFill>
                    <a:srgbClr val="0000FF"/>
                  </a:solidFill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sz="2200" dirty="0">
                  <a:solidFill>
                    <a:srgbClr val="0000FF"/>
                  </a:solidFill>
                </a:endParaRPr>
              </a:p>
              <a:p>
                <a:pPr marL="457200" lvl="1" indent="0">
                  <a:buNone/>
                </a:pPr>
                <a:endParaRPr lang="en-US" sz="2200" dirty="0">
                  <a:solidFill>
                    <a:srgbClr val="0000FF"/>
                  </a:solidFill>
                </a:endParaRPr>
              </a:p>
              <a:p>
                <a:pPr marL="0" indent="0">
                  <a:buNone/>
                </a:pPr>
                <a:endParaRPr lang="en-US" sz="500" dirty="0">
                  <a:solidFill>
                    <a:srgbClr val="0000FF"/>
                  </a:solidFill>
                </a:endParaRPr>
              </a:p>
              <a:p>
                <a:pPr marL="0" indent="0">
                  <a:buNone/>
                </a:pPr>
                <a:endParaRPr lang="en-US" sz="2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94283"/>
                <a:ext cx="10515600" cy="5501793"/>
              </a:xfrm>
              <a:blipFill>
                <a:blip r:embed="rId3"/>
                <a:stretch>
                  <a:fillRect l="-1043" t="-1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838200" y="44027"/>
            <a:ext cx="10515600" cy="948267"/>
          </a:xfrm>
        </p:spPr>
        <p:txBody>
          <a:bodyPr>
            <a:normAutofit/>
          </a:bodyPr>
          <a:lstStyle/>
          <a:p>
            <a:r>
              <a:rPr lang="en-US" b="0" dirty="0">
                <a:latin typeface="Sitka Subheading" panose="02000505000000020004" pitchFamily="2" charset="0"/>
              </a:rPr>
              <a:t>Dependence Relation for Event-driven Programs</a:t>
            </a:r>
          </a:p>
        </p:txBody>
      </p:sp>
      <p:sp>
        <p:nvSpPr>
          <p:cNvPr id="35" name="Oval 34"/>
          <p:cNvSpPr/>
          <p:nvPr/>
        </p:nvSpPr>
        <p:spPr>
          <a:xfrm>
            <a:off x="5627730" y="3839193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0</a:t>
            </a:r>
          </a:p>
        </p:txBody>
      </p:sp>
      <p:cxnSp>
        <p:nvCxnSpPr>
          <p:cNvPr id="36" name="Straight Arrow Connector 35"/>
          <p:cNvCxnSpPr>
            <a:stCxn id="35" idx="3"/>
            <a:endCxn id="37" idx="7"/>
          </p:cNvCxnSpPr>
          <p:nvPr/>
        </p:nvCxnSpPr>
        <p:spPr>
          <a:xfrm flipH="1">
            <a:off x="5275605" y="4270811"/>
            <a:ext cx="426456" cy="302854"/>
          </a:xfrm>
          <a:prstGeom prst="straightConnector1">
            <a:avLst/>
          </a:prstGeom>
          <a:ln w="31750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842375" y="4499611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535246" y="4052906"/>
            <a:ext cx="203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post(t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,e1,t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baseline="-25000" dirty="0">
              <a:solidFill>
                <a:srgbClr val="90764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6356582" y="4499611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3</a:t>
            </a:r>
          </a:p>
        </p:txBody>
      </p:sp>
      <p:cxnSp>
        <p:nvCxnSpPr>
          <p:cNvPr id="41" name="Straight Arrow Connector 40"/>
          <p:cNvCxnSpPr>
            <a:stCxn id="35" idx="5"/>
            <a:endCxn id="39" idx="1"/>
          </p:cNvCxnSpPr>
          <p:nvPr/>
        </p:nvCxnSpPr>
        <p:spPr>
          <a:xfrm>
            <a:off x="6060960" y="4270811"/>
            <a:ext cx="369953" cy="302854"/>
          </a:xfrm>
          <a:prstGeom prst="straightConnector1">
            <a:avLst/>
          </a:prstGeom>
          <a:ln w="317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260011" y="4038839"/>
            <a:ext cx="2334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post(t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,e2,t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baseline="-25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617791" y="5152255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356582" y="5096723"/>
            <a:ext cx="203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post(t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,e1,t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baseline="-25000" dirty="0">
              <a:solidFill>
                <a:srgbClr val="90764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539868" y="5128771"/>
            <a:ext cx="2080716" cy="380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post(t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,e2,t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baseline="-25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266626" y="4958282"/>
            <a:ext cx="369953" cy="302854"/>
          </a:xfrm>
          <a:prstGeom prst="straightConnector1">
            <a:avLst/>
          </a:prstGeom>
          <a:ln w="317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050061" y="4958646"/>
            <a:ext cx="426456" cy="302854"/>
          </a:xfrm>
          <a:prstGeom prst="straightConnector1">
            <a:avLst/>
          </a:prstGeom>
          <a:ln w="31750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159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994283"/>
                <a:ext cx="10515600" cy="550179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600" dirty="0">
                    <a:solidFill>
                      <a:srgbClr val="C00000"/>
                    </a:solidFill>
                  </a:rPr>
                  <a:t>1. Transitions on different threads or within the same event handler: </a:t>
                </a:r>
              </a:p>
              <a:p>
                <a:pPr marL="0" indent="0">
                  <a:buNone/>
                </a:pPr>
                <a:r>
                  <a:rPr lang="en-US" sz="2600" dirty="0"/>
                  <a:t>Transitions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600" dirty="0"/>
                  <a:t> and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600" dirty="0"/>
                  <a:t> are </a:t>
                </a:r>
                <a:r>
                  <a:rPr lang="en-US" sz="2600" i="1" dirty="0"/>
                  <a:t>independent</a:t>
                </a:r>
                <a:r>
                  <a:rPr lang="en-US" sz="2600" dirty="0"/>
                  <a:t> if at any state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60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sz="2600" dirty="0"/>
              </a:p>
              <a:p>
                <a:r>
                  <a:rPr lang="en-US" sz="2600" dirty="0"/>
                  <a:t>Executing one does not </a:t>
                </a:r>
                <a:r>
                  <a:rPr lang="en-US" sz="2600" dirty="0">
                    <a:solidFill>
                      <a:srgbClr val="0000FF"/>
                    </a:solidFill>
                  </a:rPr>
                  <a:t>enable or disable </a:t>
                </a:r>
                <a:r>
                  <a:rPr lang="en-US" sz="2600" dirty="0"/>
                  <a:t>the other.</a:t>
                </a:r>
              </a:p>
              <a:p>
                <a:r>
                  <a:rPr lang="en-US" sz="2600" dirty="0"/>
                  <a:t>If both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600" dirty="0"/>
                  <a:t> and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600" dirty="0"/>
                  <a:t> are enabled in state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600" dirty="0"/>
                  <a:t> executing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r>
                  <a:rPr lang="en-US" sz="2600" dirty="0"/>
                  <a:t> or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𝑏𝑎</m:t>
                    </m:r>
                  </m:oMath>
                </a14:m>
                <a:r>
                  <a:rPr lang="en-US" sz="2600" dirty="0"/>
                  <a:t> leads to the same state i.e. </a:t>
                </a:r>
                <a14:m>
                  <m:oMath xmlns:m="http://schemas.openxmlformats.org/officeDocument/2006/math">
                    <m:r>
                      <a:rPr lang="en-US" sz="26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600" dirty="0">
                    <a:solidFill>
                      <a:srgbClr val="0000FF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6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600" dirty="0">
                    <a:solidFill>
                      <a:srgbClr val="0000FF"/>
                    </a:solidFill>
                  </a:rPr>
                  <a:t> commute </a:t>
                </a:r>
                <a:r>
                  <a:rPr lang="en-US" sz="2600" dirty="0">
                    <a:solidFill>
                      <a:srgbClr val="C00000"/>
                    </a:solidFill>
                  </a:rPr>
                  <a:t>(event queues are not part of the state)</a:t>
                </a:r>
                <a:r>
                  <a:rPr lang="en-US" sz="2600" dirty="0"/>
                  <a:t>.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sz="2200" dirty="0">
                    <a:solidFill>
                      <a:srgbClr val="0000FF"/>
                    </a:solidFill>
                  </a:rPr>
                  <a:t>Posts even to the same event queue become independent.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sz="2200" dirty="0">
                  <a:solidFill>
                    <a:srgbClr val="0000FF"/>
                  </a:solidFill>
                </a:endParaRPr>
              </a:p>
              <a:p>
                <a:pPr marL="0" indent="0">
                  <a:buNone/>
                </a:pPr>
                <a:r>
                  <a:rPr lang="en-US" sz="2600" dirty="0">
                    <a:solidFill>
                      <a:srgbClr val="C00000"/>
                    </a:solidFill>
                  </a:rPr>
                  <a:t>2. Transitions in different event handlers on the same thread: </a:t>
                </a:r>
              </a:p>
              <a:p>
                <a:pPr marL="0" indent="0">
                  <a:buNone/>
                </a:pPr>
                <a:r>
                  <a:rPr lang="en-US" sz="2600" dirty="0"/>
                  <a:t>Transitions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600" dirty="0"/>
                  <a:t> and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600" dirty="0"/>
                  <a:t> are </a:t>
                </a:r>
                <a:r>
                  <a:rPr lang="en-US" sz="2600" i="1" dirty="0"/>
                  <a:t>dependent</a:t>
                </a:r>
                <a:r>
                  <a:rPr lang="en-US" sz="2600" dirty="0"/>
                  <a:t> only if they </a:t>
                </a:r>
                <a:r>
                  <a:rPr lang="en-US" sz="2600" i="1" dirty="0"/>
                  <a:t>interfere</a:t>
                </a:r>
                <a:r>
                  <a:rPr lang="en-US" sz="260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94283"/>
                <a:ext cx="10515600" cy="5501793"/>
              </a:xfrm>
              <a:blipFill>
                <a:blip r:embed="rId3"/>
                <a:stretch>
                  <a:fillRect l="-1043" t="-1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838200" y="44027"/>
            <a:ext cx="10515600" cy="948267"/>
          </a:xfrm>
        </p:spPr>
        <p:txBody>
          <a:bodyPr>
            <a:normAutofit/>
          </a:bodyPr>
          <a:lstStyle/>
          <a:p>
            <a:r>
              <a:rPr lang="en-US" b="0" dirty="0">
                <a:latin typeface="Sitka Subheading" panose="02000505000000020004" pitchFamily="2" charset="0"/>
              </a:rPr>
              <a:t>Dependence Relation for Event-driven Programs</a:t>
            </a:r>
          </a:p>
        </p:txBody>
      </p:sp>
    </p:spTree>
    <p:extLst>
      <p:ext uri="{BB962C8B-B14F-4D97-AF65-F5344CB8AC3E}">
        <p14:creationId xmlns:p14="http://schemas.microsoft.com/office/powerpoint/2010/main" val="3737624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3734"/>
            <a:ext cx="10515600" cy="5266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Explores only a subset of all transitions enabled in each state, sufficient to explore a representative from each equivalence class of sequences.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Subtitle 2"/>
              <p:cNvSpPr txBox="1">
                <a:spLocks/>
              </p:cNvSpPr>
              <p:nvPr/>
            </p:nvSpPr>
            <p:spPr>
              <a:xfrm>
                <a:off x="1570382" y="2123079"/>
                <a:ext cx="9067623" cy="853609"/>
              </a:xfrm>
              <a:prstGeom prst="rect">
                <a:avLst/>
              </a:prstGeom>
              <a:ln w="47625">
                <a:solidFill>
                  <a:srgbClr val="FFC00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persistent in a state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if exploring transitions outside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does not execute any transition dependent with some transition in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382" y="2123079"/>
                <a:ext cx="9067623" cy="853609"/>
              </a:xfrm>
              <a:prstGeom prst="rect">
                <a:avLst/>
              </a:prstGeom>
              <a:blipFill>
                <a:blip r:embed="rId3"/>
                <a:stretch>
                  <a:fillRect t="-2703" b="-9459"/>
                </a:stretch>
              </a:blipFill>
              <a:ln w="47625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/>
          <p:cNvSpPr/>
          <p:nvPr/>
        </p:nvSpPr>
        <p:spPr>
          <a:xfrm>
            <a:off x="3601072" y="3333071"/>
            <a:ext cx="508830" cy="366065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endParaRPr lang="en-US" b="1" baseline="-250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78002" y="3325339"/>
                <a:ext cx="21942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={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…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002" y="3325339"/>
                <a:ext cx="2194255" cy="400110"/>
              </a:xfrm>
              <a:prstGeom prst="rect">
                <a:avLst/>
              </a:prstGeom>
              <a:blipFill rotWithShape="0"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Isosceles Triangle 5"/>
          <p:cNvSpPr/>
          <p:nvPr/>
        </p:nvSpPr>
        <p:spPr>
          <a:xfrm>
            <a:off x="2662227" y="3699137"/>
            <a:ext cx="2422187" cy="1660800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0"/>
          </p:cNvCxnSpPr>
          <p:nvPr/>
        </p:nvCxnSpPr>
        <p:spPr>
          <a:xfrm flipH="1">
            <a:off x="2973513" y="3699137"/>
            <a:ext cx="899808" cy="166080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0"/>
          </p:cNvCxnSpPr>
          <p:nvPr/>
        </p:nvCxnSpPr>
        <p:spPr>
          <a:xfrm flipH="1">
            <a:off x="3414500" y="3699137"/>
            <a:ext cx="458821" cy="166080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0"/>
            <a:endCxn id="6" idx="3"/>
          </p:cNvCxnSpPr>
          <p:nvPr/>
        </p:nvCxnSpPr>
        <p:spPr>
          <a:xfrm>
            <a:off x="3873321" y="3699137"/>
            <a:ext cx="0" cy="166080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0"/>
          </p:cNvCxnSpPr>
          <p:nvPr/>
        </p:nvCxnSpPr>
        <p:spPr>
          <a:xfrm>
            <a:off x="3873321" y="3699137"/>
            <a:ext cx="423153" cy="166080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0"/>
          </p:cNvCxnSpPr>
          <p:nvPr/>
        </p:nvCxnSpPr>
        <p:spPr>
          <a:xfrm>
            <a:off x="3873321" y="3699137"/>
            <a:ext cx="864140" cy="166080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0"/>
            <a:endCxn id="6" idx="2"/>
          </p:cNvCxnSpPr>
          <p:nvPr/>
        </p:nvCxnSpPr>
        <p:spPr>
          <a:xfrm flipH="1">
            <a:off x="2662227" y="3699137"/>
            <a:ext cx="1211094" cy="166080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0"/>
            <a:endCxn id="6" idx="4"/>
          </p:cNvCxnSpPr>
          <p:nvPr/>
        </p:nvCxnSpPr>
        <p:spPr>
          <a:xfrm>
            <a:off x="3873321" y="3699137"/>
            <a:ext cx="1211093" cy="166080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33511" y="5094633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</a:t>
            </a:r>
            <a:endParaRPr lang="en-US" sz="2000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2861155" y="509136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</a:t>
            </a:r>
            <a:endParaRPr lang="en-US" sz="2000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3286651" y="507190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</a:t>
            </a:r>
            <a:endParaRPr lang="en-US" sz="2000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3713661" y="509136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  <a:endParaRPr lang="en-US" sz="2000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4154524" y="5075049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</a:t>
            </a:r>
            <a:endParaRPr lang="en-US" sz="2000" baseline="-25000" dirty="0"/>
          </a:p>
        </p:txBody>
      </p:sp>
      <p:sp>
        <p:nvSpPr>
          <p:cNvPr id="53" name="TextBox 52"/>
          <p:cNvSpPr txBox="1"/>
          <p:nvPr/>
        </p:nvSpPr>
        <p:spPr>
          <a:xfrm>
            <a:off x="4556761" y="5076977"/>
            <a:ext cx="263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</a:t>
            </a:r>
            <a:endParaRPr lang="en-US" sz="2000" baseline="-25000" dirty="0"/>
          </a:p>
        </p:txBody>
      </p:sp>
      <p:sp>
        <p:nvSpPr>
          <p:cNvPr id="54" name="TextBox 53"/>
          <p:cNvSpPr txBox="1"/>
          <p:nvPr/>
        </p:nvSpPr>
        <p:spPr>
          <a:xfrm>
            <a:off x="4910086" y="5071904"/>
            <a:ext cx="304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g</a:t>
            </a:r>
            <a:endParaRPr lang="en-US" sz="2000" baseline="-25000" dirty="0"/>
          </a:p>
        </p:txBody>
      </p:sp>
      <p:sp>
        <p:nvSpPr>
          <p:cNvPr id="23" name="Oval 22"/>
          <p:cNvSpPr/>
          <p:nvPr/>
        </p:nvSpPr>
        <p:spPr>
          <a:xfrm>
            <a:off x="2389853" y="5155657"/>
            <a:ext cx="2947481" cy="378950"/>
          </a:xfrm>
          <a:prstGeom prst="ellipse">
            <a:avLst/>
          </a:prstGeom>
          <a:solidFill>
            <a:srgbClr val="FFC00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231136" y="5492611"/>
                <a:ext cx="33758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Independent w.r.t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136" y="5492611"/>
                <a:ext cx="3375864" cy="400110"/>
              </a:xfrm>
              <a:prstGeom prst="rect">
                <a:avLst/>
              </a:prstGeom>
              <a:blipFill rotWithShape="0">
                <a:blip r:embed="rId5"/>
                <a:stretch>
                  <a:fillRect l="-1805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ectangle 64"/>
          <p:cNvSpPr/>
          <p:nvPr/>
        </p:nvSpPr>
        <p:spPr>
          <a:xfrm>
            <a:off x="5266103" y="4230287"/>
            <a:ext cx="6526978" cy="662922"/>
          </a:xfrm>
          <a:prstGeom prst="rect">
            <a:avLst/>
          </a:prstGeom>
          <a:solidFill>
            <a:schemeClr val="bg1"/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DPOR is an algorithm to compute </a:t>
            </a:r>
          </a:p>
          <a:p>
            <a:pPr lvl="0"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persistent sets dynamically.</a:t>
            </a:r>
          </a:p>
          <a:p>
            <a:pPr lvl="0" algn="ctr"/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[Flanagan &amp;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Godefroid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POPL '05]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838200" y="44027"/>
            <a:ext cx="10515600" cy="948267"/>
          </a:xfrm>
        </p:spPr>
        <p:txBody>
          <a:bodyPr>
            <a:normAutofit/>
          </a:bodyPr>
          <a:lstStyle/>
          <a:p>
            <a:r>
              <a:rPr lang="en-US" b="0" dirty="0">
                <a:latin typeface="Sitka Subheading" panose="02000505000000020004" pitchFamily="2" charset="0"/>
              </a:rPr>
              <a:t>Persistent Sets </a:t>
            </a:r>
            <a:r>
              <a:rPr lang="en-US" sz="2400" b="0" dirty="0">
                <a:solidFill>
                  <a:srgbClr val="0000FF"/>
                </a:solidFill>
                <a:latin typeface="Sitka Subheading" panose="02000505000000020004" pitchFamily="2" charset="0"/>
              </a:rPr>
              <a:t>[</a:t>
            </a:r>
            <a:r>
              <a:rPr lang="en-US" sz="2400" b="0" dirty="0" err="1">
                <a:solidFill>
                  <a:srgbClr val="0000FF"/>
                </a:solidFill>
                <a:latin typeface="Sitka Subheading" panose="02000505000000020004" pitchFamily="2" charset="0"/>
              </a:rPr>
              <a:t>Godefroid</a:t>
            </a:r>
            <a:r>
              <a:rPr lang="en-US" sz="2400" b="0" dirty="0">
                <a:solidFill>
                  <a:srgbClr val="0000FF"/>
                </a:solidFill>
                <a:latin typeface="Sitka Subheading" panose="02000505000000020004" pitchFamily="2" charset="0"/>
              </a:rPr>
              <a:t>, POPL</a:t>
            </a:r>
            <a:r>
              <a:rPr lang="en-US" sz="2400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'96</a:t>
            </a:r>
            <a:r>
              <a:rPr lang="en-US" sz="2400" b="0" dirty="0">
                <a:solidFill>
                  <a:srgbClr val="0000FF"/>
                </a:solidFill>
                <a:latin typeface="Sitka Subheading" panose="02000505000000020004" pitchFamily="2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435787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3734"/>
            <a:ext cx="10515600" cy="5266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</a:p>
        </p:txBody>
      </p:sp>
      <p:sp>
        <p:nvSpPr>
          <p:cNvPr id="122" name="Oval 121"/>
          <p:cNvSpPr/>
          <p:nvPr/>
        </p:nvSpPr>
        <p:spPr>
          <a:xfrm>
            <a:off x="8454152" y="850677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0</a:t>
            </a:r>
          </a:p>
        </p:txBody>
      </p:sp>
      <p:cxnSp>
        <p:nvCxnSpPr>
          <p:cNvPr id="123" name="Straight Arrow Connector 122"/>
          <p:cNvCxnSpPr>
            <a:stCxn id="122" idx="3"/>
            <a:endCxn id="124" idx="7"/>
          </p:cNvCxnSpPr>
          <p:nvPr/>
        </p:nvCxnSpPr>
        <p:spPr>
          <a:xfrm flipH="1">
            <a:off x="7845339" y="1282295"/>
            <a:ext cx="683802" cy="343475"/>
          </a:xfrm>
          <a:prstGeom prst="straightConnector1">
            <a:avLst/>
          </a:prstGeom>
          <a:ln w="31750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7408274" y="1551716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791611" y="1116571"/>
            <a:ext cx="41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28" name="Oval 127"/>
          <p:cNvSpPr/>
          <p:nvPr/>
        </p:nvSpPr>
        <p:spPr>
          <a:xfrm>
            <a:off x="9417853" y="1551716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7</a:t>
            </a:r>
          </a:p>
        </p:txBody>
      </p:sp>
      <p:cxnSp>
        <p:nvCxnSpPr>
          <p:cNvPr id="129" name="Straight Arrow Connector 128"/>
          <p:cNvCxnSpPr>
            <a:stCxn id="122" idx="5"/>
            <a:endCxn id="128" idx="1"/>
          </p:cNvCxnSpPr>
          <p:nvPr/>
        </p:nvCxnSpPr>
        <p:spPr>
          <a:xfrm>
            <a:off x="8891217" y="1282295"/>
            <a:ext cx="601625" cy="343475"/>
          </a:xfrm>
          <a:prstGeom prst="straightConnector1">
            <a:avLst/>
          </a:prstGeom>
          <a:ln w="317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9208393" y="1156151"/>
            <a:ext cx="41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138" name="Straight Arrow Connector 137"/>
          <p:cNvCxnSpPr>
            <a:endCxn id="147" idx="0"/>
          </p:cNvCxnSpPr>
          <p:nvPr/>
        </p:nvCxnSpPr>
        <p:spPr>
          <a:xfrm>
            <a:off x="7664301" y="2054385"/>
            <a:ext cx="0" cy="416582"/>
          </a:xfrm>
          <a:prstGeom prst="straightConnector1">
            <a:avLst/>
          </a:prstGeom>
          <a:ln w="317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7263747" y="2014117"/>
            <a:ext cx="41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baseline="-25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47" name="Oval 146"/>
          <p:cNvSpPr/>
          <p:nvPr/>
        </p:nvSpPr>
        <p:spPr>
          <a:xfrm>
            <a:off x="7408274" y="2470967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</a:p>
        </p:txBody>
      </p:sp>
      <p:cxnSp>
        <p:nvCxnSpPr>
          <p:cNvPr id="151" name="Straight Arrow Connector 150"/>
          <p:cNvCxnSpPr/>
          <p:nvPr/>
        </p:nvCxnSpPr>
        <p:spPr>
          <a:xfrm>
            <a:off x="7664301" y="2968197"/>
            <a:ext cx="0" cy="416582"/>
          </a:xfrm>
          <a:prstGeom prst="straightConnector1">
            <a:avLst/>
          </a:prstGeom>
          <a:ln w="3175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408274" y="3384779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3</a:t>
            </a:r>
          </a:p>
        </p:txBody>
      </p:sp>
      <p:cxnSp>
        <p:nvCxnSpPr>
          <p:cNvPr id="170" name="Straight Arrow Connector 169"/>
          <p:cNvCxnSpPr/>
          <p:nvPr/>
        </p:nvCxnSpPr>
        <p:spPr>
          <a:xfrm>
            <a:off x="7664301" y="3886490"/>
            <a:ext cx="0" cy="416582"/>
          </a:xfrm>
          <a:prstGeom prst="straightConnector1">
            <a:avLst/>
          </a:prstGeom>
          <a:ln w="3175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7268126" y="3864532"/>
            <a:ext cx="41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74" name="Oval 173"/>
          <p:cNvSpPr/>
          <p:nvPr/>
        </p:nvSpPr>
        <p:spPr>
          <a:xfrm>
            <a:off x="7408274" y="4303072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4</a:t>
            </a:r>
          </a:p>
        </p:txBody>
      </p:sp>
      <p:cxnSp>
        <p:nvCxnSpPr>
          <p:cNvPr id="180" name="Straight Arrow Connector 179"/>
          <p:cNvCxnSpPr/>
          <p:nvPr/>
        </p:nvCxnSpPr>
        <p:spPr>
          <a:xfrm>
            <a:off x="9703294" y="2055882"/>
            <a:ext cx="0" cy="416582"/>
          </a:xfrm>
          <a:prstGeom prst="straightConnector1">
            <a:avLst/>
          </a:prstGeom>
          <a:ln w="31750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Oval 180"/>
          <p:cNvSpPr/>
          <p:nvPr/>
        </p:nvSpPr>
        <p:spPr>
          <a:xfrm>
            <a:off x="9447267" y="2472464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8</a:t>
            </a:r>
          </a:p>
        </p:txBody>
      </p:sp>
      <p:cxnSp>
        <p:nvCxnSpPr>
          <p:cNvPr id="182" name="Straight Arrow Connector 181"/>
          <p:cNvCxnSpPr/>
          <p:nvPr/>
        </p:nvCxnSpPr>
        <p:spPr>
          <a:xfrm>
            <a:off x="9703294" y="2979633"/>
            <a:ext cx="0" cy="416582"/>
          </a:xfrm>
          <a:prstGeom prst="straightConnector1">
            <a:avLst/>
          </a:prstGeom>
          <a:ln w="3175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Oval 182"/>
          <p:cNvSpPr/>
          <p:nvPr/>
        </p:nvSpPr>
        <p:spPr>
          <a:xfrm>
            <a:off x="9447267" y="3396215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9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9750307" y="3928985"/>
            <a:ext cx="41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0749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b="1" baseline="-25000" dirty="0">
                <a:solidFill>
                  <a:srgbClr val="40749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85" name="Oval 184"/>
          <p:cNvSpPr/>
          <p:nvPr/>
        </p:nvSpPr>
        <p:spPr>
          <a:xfrm>
            <a:off x="9460629" y="4297713"/>
            <a:ext cx="485330" cy="53926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cxnSp>
        <p:nvCxnSpPr>
          <p:cNvPr id="186" name="Straight Arrow Connector 185"/>
          <p:cNvCxnSpPr/>
          <p:nvPr/>
        </p:nvCxnSpPr>
        <p:spPr>
          <a:xfrm>
            <a:off x="9705997" y="3886490"/>
            <a:ext cx="0" cy="416582"/>
          </a:xfrm>
          <a:prstGeom prst="straightConnector1">
            <a:avLst/>
          </a:prstGeom>
          <a:ln w="31750">
            <a:solidFill>
              <a:srgbClr val="407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7248856" y="4792052"/>
            <a:ext cx="41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0749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b="1" baseline="-25000" dirty="0">
                <a:solidFill>
                  <a:srgbClr val="40749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9759803" y="2065821"/>
            <a:ext cx="41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9751104" y="2948324"/>
            <a:ext cx="41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7049322" y="5579270"/>
            <a:ext cx="595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40749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3200" b="1" baseline="-25000" dirty="0">
                <a:solidFill>
                  <a:srgbClr val="40749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7107261" y="2779076"/>
            <a:ext cx="702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9048653" y="865992"/>
            <a:ext cx="1148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PS:{</a:t>
            </a:r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baseline="-25000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872410" y="4726345"/>
            <a:ext cx="4784884" cy="1796732"/>
          </a:xfrm>
          <a:prstGeom prst="rect">
            <a:avLst/>
          </a:prstGeom>
          <a:solidFill>
            <a:schemeClr val="bg1"/>
          </a:solidFill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DPOR may fail to reorder dependent transitions </a:t>
            </a:r>
            <a:r>
              <a:rPr lang="en-US" sz="2200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200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200" b="1" dirty="0">
                <a:solidFill>
                  <a:srgbClr val="40749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2200" b="1" baseline="-25000" dirty="0">
                <a:solidFill>
                  <a:srgbClr val="40749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 algn="ctr"/>
            <a:endParaRPr lang="en-US" sz="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Persistent sets cannot be combined with the new dependence relation!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9501328" y="4360643"/>
            <a:ext cx="4547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03344" y="1112717"/>
            <a:ext cx="4627823" cy="258532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post(t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,e1,t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//on thread t</a:t>
            </a:r>
            <a:r>
              <a:rPr lang="en-US" baseline="-25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post(t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,e2,t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//on thread t</a:t>
            </a:r>
            <a:r>
              <a:rPr lang="en-US" baseline="-25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endParaRPr lang="en-US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//on thread t</a:t>
            </a:r>
            <a:r>
              <a:rPr lang="en-US" baseline="-25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 event queue 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H1:= {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x = 5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H2:= {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fork(t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,t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b="1" baseline="-250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threadinit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US" b="1" baseline="-250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//on thread t</a:t>
            </a:r>
            <a:r>
              <a:rPr lang="en-US" baseline="-25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b="1" baseline="-250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x = 10        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//on thread t</a:t>
            </a:r>
            <a:r>
              <a:rPr lang="en-US" baseline="-25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85648" y="3783820"/>
            <a:ext cx="5341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independent w.r.t. all other transitions.</a:t>
            </a:r>
          </a:p>
        </p:txBody>
      </p:sp>
      <p:cxnSp>
        <p:nvCxnSpPr>
          <p:cNvPr id="55" name="Straight Arrow Connector 54"/>
          <p:cNvCxnSpPr>
            <a:endCxn id="56" idx="0"/>
          </p:cNvCxnSpPr>
          <p:nvPr/>
        </p:nvCxnSpPr>
        <p:spPr>
          <a:xfrm>
            <a:off x="7663812" y="4807623"/>
            <a:ext cx="0" cy="416582"/>
          </a:xfrm>
          <a:prstGeom prst="straightConnector1">
            <a:avLst/>
          </a:prstGeom>
          <a:ln w="31750">
            <a:solidFill>
              <a:srgbClr val="407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407785" y="5224205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5</a:t>
            </a:r>
          </a:p>
        </p:txBody>
      </p:sp>
      <p:cxnSp>
        <p:nvCxnSpPr>
          <p:cNvPr id="57" name="Straight Arrow Connector 56"/>
          <p:cNvCxnSpPr>
            <a:endCxn id="58" idx="0"/>
          </p:cNvCxnSpPr>
          <p:nvPr/>
        </p:nvCxnSpPr>
        <p:spPr>
          <a:xfrm>
            <a:off x="7658638" y="5735854"/>
            <a:ext cx="0" cy="416582"/>
          </a:xfrm>
          <a:prstGeom prst="straightConnector1">
            <a:avLst/>
          </a:prstGeom>
          <a:ln w="31750">
            <a:solidFill>
              <a:srgbClr val="407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7402611" y="6152436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60" name="Oval 59"/>
          <p:cNvSpPr/>
          <p:nvPr/>
        </p:nvSpPr>
        <p:spPr>
          <a:xfrm>
            <a:off x="9466754" y="5233865"/>
            <a:ext cx="485330" cy="53926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9709419" y="4834921"/>
            <a:ext cx="0" cy="416582"/>
          </a:xfrm>
          <a:prstGeom prst="straightConnector1">
            <a:avLst/>
          </a:prstGeom>
          <a:ln w="31750">
            <a:solidFill>
              <a:srgbClr val="407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507453" y="5286856"/>
            <a:ext cx="4547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11</a:t>
            </a:r>
          </a:p>
        </p:txBody>
      </p:sp>
      <p:sp>
        <p:nvSpPr>
          <p:cNvPr id="64" name="Oval 63"/>
          <p:cNvSpPr/>
          <p:nvPr/>
        </p:nvSpPr>
        <p:spPr>
          <a:xfrm>
            <a:off x="9466310" y="6170327"/>
            <a:ext cx="485330" cy="53926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9708975" y="5771383"/>
            <a:ext cx="0" cy="416582"/>
          </a:xfrm>
          <a:prstGeom prst="straightConnector1">
            <a:avLst/>
          </a:prstGeom>
          <a:ln w="3175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9507009" y="6253135"/>
            <a:ext cx="4547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9734747" y="4722830"/>
            <a:ext cx="595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40749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3200" b="1" baseline="-25000" dirty="0">
                <a:solidFill>
                  <a:srgbClr val="40749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9749641" y="5631756"/>
            <a:ext cx="603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90" name="Title 1"/>
          <p:cNvSpPr>
            <a:spLocks noGrp="1"/>
          </p:cNvSpPr>
          <p:nvPr>
            <p:ph type="title"/>
          </p:nvPr>
        </p:nvSpPr>
        <p:spPr>
          <a:xfrm>
            <a:off x="838200" y="44027"/>
            <a:ext cx="10515600" cy="948267"/>
          </a:xfrm>
        </p:spPr>
        <p:txBody>
          <a:bodyPr>
            <a:normAutofit/>
          </a:bodyPr>
          <a:lstStyle/>
          <a:p>
            <a:r>
              <a:rPr lang="en-US" b="0" dirty="0">
                <a:latin typeface="Sitka Subheading" panose="02000505000000020004" pitchFamily="2" charset="0"/>
              </a:rPr>
              <a:t>Persistent Sets using Our Dependence Relation</a:t>
            </a:r>
          </a:p>
        </p:txBody>
      </p:sp>
    </p:spTree>
    <p:extLst>
      <p:ext uri="{BB962C8B-B14F-4D97-AF65-F5344CB8AC3E}">
        <p14:creationId xmlns:p14="http://schemas.microsoft.com/office/powerpoint/2010/main" val="333526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25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97" dur="25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100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2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103" dur="2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2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106" dur="2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109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112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115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118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2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121" dur="2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124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128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2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132" dur="2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2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2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2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25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25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2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9" dur="2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150" dur="2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25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2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159" dur="2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2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2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163" dur="2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5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166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9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170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173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177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4" grpId="0" animBg="1"/>
      <p:bldP spid="125" grpId="0"/>
      <p:bldP spid="128" grpId="0" animBg="1"/>
      <p:bldP spid="128" grpId="1" animBg="1"/>
      <p:bldP spid="132" grpId="0"/>
      <p:bldP spid="132" grpId="1"/>
      <p:bldP spid="144" grpId="0"/>
      <p:bldP spid="147" grpId="0" animBg="1"/>
      <p:bldP spid="162" grpId="0" animBg="1"/>
      <p:bldP spid="173" grpId="0"/>
      <p:bldP spid="174" grpId="0" animBg="1"/>
      <p:bldP spid="181" grpId="0" animBg="1"/>
      <p:bldP spid="181" grpId="1" animBg="1"/>
      <p:bldP spid="183" grpId="0" animBg="1"/>
      <p:bldP spid="183" grpId="1" animBg="1"/>
      <p:bldP spid="184" grpId="0"/>
      <p:bldP spid="184" grpId="1"/>
      <p:bldP spid="185" grpId="0" animBg="1"/>
      <p:bldP spid="192" grpId="0"/>
      <p:bldP spid="198" grpId="0"/>
      <p:bldP spid="198" grpId="1"/>
      <p:bldP spid="199" grpId="0"/>
      <p:bldP spid="199" grpId="1"/>
      <p:bldP spid="203" grpId="0"/>
      <p:bldP spid="204" grpId="0"/>
      <p:bldP spid="205" grpId="0"/>
      <p:bldP spid="206" grpId="0" animBg="1"/>
      <p:bldP spid="208" grpId="0"/>
      <p:bldP spid="208" grpId="1"/>
      <p:bldP spid="77" grpId="0"/>
      <p:bldP spid="56" grpId="0" animBg="1"/>
      <p:bldP spid="58" grpId="0" animBg="1"/>
      <p:bldP spid="60" grpId="0" animBg="1"/>
      <p:bldP spid="62" grpId="0"/>
      <p:bldP spid="62" grpId="1"/>
      <p:bldP spid="64" grpId="0" animBg="1"/>
      <p:bldP spid="66" grpId="0"/>
      <p:bldP spid="66" grpId="1"/>
      <p:bldP spid="85" grpId="0"/>
      <p:bldP spid="85" grpId="1"/>
      <p:bldP spid="86" grpId="0"/>
      <p:bldP spid="8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083734"/>
            <a:ext cx="10515600" cy="5266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B94C1D"/>
                </a:solidFill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6086424" y="1359486"/>
                <a:ext cx="5541217" cy="2123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transition sequence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dependence-covering sequence 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a transition sequence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if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relative ordering of all the pairs of dependent transitions in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preserved in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20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 new incoming dependence into transitions of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2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20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6424" y="1359486"/>
                <a:ext cx="5541217" cy="2123658"/>
              </a:xfrm>
              <a:prstGeom prst="rect">
                <a:avLst/>
              </a:prstGeom>
              <a:blipFill>
                <a:blip r:embed="rId3"/>
                <a:stretch>
                  <a:fillRect l="-1430" t="-2011" r="-1430" b="-5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itle 1"/>
          <p:cNvSpPr>
            <a:spLocks noGrp="1"/>
          </p:cNvSpPr>
          <p:nvPr>
            <p:ph type="title"/>
          </p:nvPr>
        </p:nvSpPr>
        <p:spPr>
          <a:xfrm>
            <a:off x="838200" y="44027"/>
            <a:ext cx="10515600" cy="948267"/>
          </a:xfrm>
        </p:spPr>
        <p:txBody>
          <a:bodyPr>
            <a:normAutofit/>
          </a:bodyPr>
          <a:lstStyle/>
          <a:p>
            <a:r>
              <a:rPr lang="en-US" b="0" dirty="0">
                <a:latin typeface="Sitka Subheading" panose="02000505000000020004" pitchFamily="2" charset="0"/>
              </a:rPr>
              <a:t>Dependence-Covering Sequence</a:t>
            </a:r>
          </a:p>
        </p:txBody>
      </p:sp>
    </p:spTree>
    <p:extLst>
      <p:ext uri="{BB962C8B-B14F-4D97-AF65-F5344CB8AC3E}">
        <p14:creationId xmlns:p14="http://schemas.microsoft.com/office/powerpoint/2010/main" val="17860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083734"/>
            <a:ext cx="10515600" cy="5266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 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875583" y="1303182"/>
            <a:ext cx="507251" cy="47016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0</a:t>
            </a:r>
          </a:p>
        </p:txBody>
      </p:sp>
      <p:cxnSp>
        <p:nvCxnSpPr>
          <p:cNvPr id="22" name="Straight Arrow Connector 21"/>
          <p:cNvCxnSpPr>
            <a:stCxn id="21" idx="3"/>
            <a:endCxn id="23" idx="7"/>
          </p:cNvCxnSpPr>
          <p:nvPr/>
        </p:nvCxnSpPr>
        <p:spPr>
          <a:xfrm flipH="1">
            <a:off x="1869497" y="1704495"/>
            <a:ext cx="1080371" cy="518408"/>
          </a:xfrm>
          <a:prstGeom prst="straightConnector1">
            <a:avLst/>
          </a:prstGeom>
          <a:ln w="3175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436532" y="2154049"/>
            <a:ext cx="507251" cy="4701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61914" y="1628453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25" name="Straight Arrow Connector 24"/>
          <p:cNvCxnSpPr>
            <a:stCxn id="23" idx="3"/>
            <a:endCxn id="26" idx="0"/>
          </p:cNvCxnSpPr>
          <p:nvPr/>
        </p:nvCxnSpPr>
        <p:spPr>
          <a:xfrm flipH="1">
            <a:off x="1091825" y="2555363"/>
            <a:ext cx="418992" cy="436986"/>
          </a:xfrm>
          <a:prstGeom prst="straightConnector1">
            <a:avLst/>
          </a:prstGeom>
          <a:ln w="3175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838200" y="2992348"/>
            <a:ext cx="507251" cy="4701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</a:rPr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61348" y="2401857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28" name="Straight Arrow Connector 27"/>
          <p:cNvCxnSpPr>
            <a:stCxn id="26" idx="4"/>
          </p:cNvCxnSpPr>
          <p:nvPr/>
        </p:nvCxnSpPr>
        <p:spPr>
          <a:xfrm>
            <a:off x="1091825" y="3462516"/>
            <a:ext cx="0" cy="378148"/>
          </a:xfrm>
          <a:prstGeom prst="straightConnector1">
            <a:avLst/>
          </a:prstGeom>
          <a:ln w="3175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87004" y="3425552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0" name="Oval 29"/>
          <p:cNvSpPr/>
          <p:nvPr/>
        </p:nvSpPr>
        <p:spPr>
          <a:xfrm>
            <a:off x="838200" y="3849849"/>
            <a:ext cx="507251" cy="4701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</a:rPr>
              <a:t>3</a:t>
            </a:r>
          </a:p>
        </p:txBody>
      </p:sp>
      <p:sp>
        <p:nvSpPr>
          <p:cNvPr id="31" name="Oval 30"/>
          <p:cNvSpPr/>
          <p:nvPr/>
        </p:nvSpPr>
        <p:spPr>
          <a:xfrm>
            <a:off x="1400265" y="4600591"/>
            <a:ext cx="507251" cy="4701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</a:rPr>
              <a:t>4</a:t>
            </a:r>
          </a:p>
        </p:txBody>
      </p:sp>
      <p:cxnSp>
        <p:nvCxnSpPr>
          <p:cNvPr id="32" name="Straight Arrow Connector 31"/>
          <p:cNvCxnSpPr>
            <a:endCxn id="31" idx="1"/>
          </p:cNvCxnSpPr>
          <p:nvPr/>
        </p:nvCxnSpPr>
        <p:spPr>
          <a:xfrm>
            <a:off x="1115166" y="4318904"/>
            <a:ext cx="359385" cy="350541"/>
          </a:xfrm>
          <a:prstGeom prst="straightConnector1">
            <a:avLst/>
          </a:prstGeom>
          <a:ln w="3175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875583" y="5298350"/>
            <a:ext cx="507251" cy="4701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</a:rPr>
              <a:t>5</a:t>
            </a:r>
          </a:p>
        </p:txBody>
      </p:sp>
      <p:cxnSp>
        <p:nvCxnSpPr>
          <p:cNvPr id="34" name="Straight Arrow Connector 33"/>
          <p:cNvCxnSpPr>
            <a:endCxn id="33" idx="2"/>
          </p:cNvCxnSpPr>
          <p:nvPr/>
        </p:nvCxnSpPr>
        <p:spPr>
          <a:xfrm>
            <a:off x="1820428" y="5007468"/>
            <a:ext cx="1055155" cy="525966"/>
          </a:xfrm>
          <a:prstGeom prst="straightConnector1">
            <a:avLst/>
          </a:prstGeom>
          <a:ln w="3175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52314" y="4347491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021142" y="5168957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1" name="Oval 40"/>
          <p:cNvSpPr/>
          <p:nvPr/>
        </p:nvSpPr>
        <p:spPr>
          <a:xfrm>
            <a:off x="2655589" y="2977574"/>
            <a:ext cx="507251" cy="4701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</a:rPr>
              <a:t>6</a:t>
            </a:r>
          </a:p>
        </p:txBody>
      </p:sp>
      <p:cxnSp>
        <p:nvCxnSpPr>
          <p:cNvPr id="42" name="Straight Arrow Connector 41"/>
          <p:cNvCxnSpPr>
            <a:stCxn id="23" idx="5"/>
            <a:endCxn id="41" idx="1"/>
          </p:cNvCxnSpPr>
          <p:nvPr/>
        </p:nvCxnSpPr>
        <p:spPr>
          <a:xfrm>
            <a:off x="1869497" y="2555363"/>
            <a:ext cx="860378" cy="491066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261995" y="2506312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917501" y="3459746"/>
            <a:ext cx="0" cy="378148"/>
          </a:xfrm>
          <a:prstGeom prst="straightConnector1">
            <a:avLst/>
          </a:prstGeom>
          <a:ln w="3175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2663876" y="3847079"/>
            <a:ext cx="507251" cy="4701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</a:rPr>
              <a:t>7</a:t>
            </a:r>
          </a:p>
        </p:txBody>
      </p:sp>
      <p:sp>
        <p:nvSpPr>
          <p:cNvPr id="46" name="Oval 45"/>
          <p:cNvSpPr/>
          <p:nvPr/>
        </p:nvSpPr>
        <p:spPr>
          <a:xfrm>
            <a:off x="3357394" y="4598958"/>
            <a:ext cx="507251" cy="4701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</a:rPr>
              <a:t>8</a:t>
            </a:r>
          </a:p>
        </p:txBody>
      </p:sp>
      <p:cxnSp>
        <p:nvCxnSpPr>
          <p:cNvPr id="47" name="Straight Arrow Connector 46"/>
          <p:cNvCxnSpPr>
            <a:stCxn id="45" idx="4"/>
            <a:endCxn id="46" idx="1"/>
          </p:cNvCxnSpPr>
          <p:nvPr/>
        </p:nvCxnSpPr>
        <p:spPr>
          <a:xfrm>
            <a:off x="2917501" y="4317247"/>
            <a:ext cx="514179" cy="350565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547536" y="3425552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49" name="Straight Arrow Connector 48"/>
          <p:cNvCxnSpPr>
            <a:stCxn id="46" idx="4"/>
          </p:cNvCxnSpPr>
          <p:nvPr/>
        </p:nvCxnSpPr>
        <p:spPr>
          <a:xfrm flipH="1">
            <a:off x="3308548" y="5069126"/>
            <a:ext cx="302472" cy="298079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846354" y="4364086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89911" y="4940056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52" name="Oval 51"/>
          <p:cNvSpPr/>
          <p:nvPr/>
        </p:nvSpPr>
        <p:spPr>
          <a:xfrm>
            <a:off x="3404581" y="3768389"/>
            <a:ext cx="507251" cy="470168"/>
          </a:xfrm>
          <a:prstGeom prst="ellipse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95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</a:rPr>
              <a:t>9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3067256" y="3400298"/>
            <a:ext cx="514179" cy="350565"/>
          </a:xfrm>
          <a:prstGeom prst="straightConnector1">
            <a:avLst/>
          </a:prstGeom>
          <a:ln w="31750">
            <a:solidFill>
              <a:schemeClr val="bg1">
                <a:lumMod val="8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668809" y="4238557"/>
            <a:ext cx="0" cy="378148"/>
          </a:xfrm>
          <a:prstGeom prst="straightConnector1">
            <a:avLst/>
          </a:prstGeom>
          <a:ln w="31750">
            <a:solidFill>
              <a:schemeClr val="bg1">
                <a:lumMod val="8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257143" y="3265517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651361" y="4235542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66" name="Oval 65"/>
          <p:cNvSpPr/>
          <p:nvPr/>
        </p:nvSpPr>
        <p:spPr>
          <a:xfrm>
            <a:off x="4163424" y="2163385"/>
            <a:ext cx="507251" cy="47016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17121" y="2210599"/>
            <a:ext cx="450497" cy="3434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10</a:t>
            </a:r>
          </a:p>
        </p:txBody>
      </p:sp>
      <p:cxnSp>
        <p:nvCxnSpPr>
          <p:cNvPr id="68" name="Straight Arrow Connector 67"/>
          <p:cNvCxnSpPr>
            <a:stCxn id="21" idx="5"/>
            <a:endCxn id="66" idx="1"/>
          </p:cNvCxnSpPr>
          <p:nvPr/>
        </p:nvCxnSpPr>
        <p:spPr>
          <a:xfrm>
            <a:off x="3308548" y="1704495"/>
            <a:ext cx="929161" cy="527744"/>
          </a:xfrm>
          <a:prstGeom prst="straightConnector1">
            <a:avLst/>
          </a:prstGeom>
          <a:ln w="317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751306" y="1638277"/>
            <a:ext cx="411667" cy="343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71" name="Oval 70"/>
          <p:cNvSpPr/>
          <p:nvPr/>
        </p:nvSpPr>
        <p:spPr>
          <a:xfrm>
            <a:off x="5059562" y="2991784"/>
            <a:ext cx="507251" cy="4701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122317" y="3047500"/>
            <a:ext cx="4504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</a:rPr>
              <a:t>14</a:t>
            </a:r>
          </a:p>
        </p:txBody>
      </p:sp>
      <p:cxnSp>
        <p:nvCxnSpPr>
          <p:cNvPr id="73" name="Straight Arrow Connector 72"/>
          <p:cNvCxnSpPr>
            <a:stCxn id="66" idx="5"/>
            <a:endCxn id="71" idx="1"/>
          </p:cNvCxnSpPr>
          <p:nvPr/>
        </p:nvCxnSpPr>
        <p:spPr>
          <a:xfrm>
            <a:off x="4596389" y="2564699"/>
            <a:ext cx="537459" cy="495940"/>
          </a:xfrm>
          <a:prstGeom prst="straightConnector1">
            <a:avLst/>
          </a:prstGeom>
          <a:ln w="3175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889180" y="2565560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5330230" y="3474658"/>
            <a:ext cx="0" cy="378148"/>
          </a:xfrm>
          <a:prstGeom prst="straightConnector1">
            <a:avLst/>
          </a:prstGeom>
          <a:ln w="3175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338166" y="3437218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80" name="Oval 79"/>
          <p:cNvSpPr/>
          <p:nvPr/>
        </p:nvSpPr>
        <p:spPr>
          <a:xfrm>
            <a:off x="5066103" y="3847079"/>
            <a:ext cx="507251" cy="47016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128858" y="3885791"/>
            <a:ext cx="450497" cy="3434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12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4422458" y="2640555"/>
            <a:ext cx="0" cy="378148"/>
          </a:xfrm>
          <a:prstGeom prst="straightConnector1">
            <a:avLst/>
          </a:prstGeom>
          <a:ln w="31750">
            <a:solidFill>
              <a:srgbClr val="B94C1D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4006025" y="2529389"/>
            <a:ext cx="411667" cy="343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85" name="Oval 84"/>
          <p:cNvSpPr/>
          <p:nvPr/>
        </p:nvSpPr>
        <p:spPr>
          <a:xfrm>
            <a:off x="4187240" y="3012976"/>
            <a:ext cx="507251" cy="470168"/>
          </a:xfrm>
          <a:prstGeom prst="ellipse">
            <a:avLst/>
          </a:prstGeom>
          <a:solidFill>
            <a:srgbClr val="DCD9B9"/>
          </a:solidFill>
          <a:ln w="6350">
            <a:solidFill>
              <a:srgbClr val="002060"/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249996" y="3085696"/>
            <a:ext cx="450497" cy="343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11</a:t>
            </a: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4563889" y="3447660"/>
            <a:ext cx="537459" cy="495940"/>
          </a:xfrm>
          <a:prstGeom prst="straightConnector1">
            <a:avLst/>
          </a:prstGeom>
          <a:ln w="31750">
            <a:solidFill>
              <a:srgbClr val="907647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453451" y="3568164"/>
            <a:ext cx="411667" cy="343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89" name="Oval 88"/>
          <p:cNvSpPr/>
          <p:nvPr/>
        </p:nvSpPr>
        <p:spPr>
          <a:xfrm>
            <a:off x="4205221" y="4609823"/>
            <a:ext cx="507251" cy="4701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277035" y="4674041"/>
            <a:ext cx="4504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</a:rPr>
              <a:t>13</a:t>
            </a:r>
          </a:p>
        </p:txBody>
      </p:sp>
      <p:cxnSp>
        <p:nvCxnSpPr>
          <p:cNvPr id="91" name="Straight Arrow Connector 90"/>
          <p:cNvCxnSpPr>
            <a:endCxn id="89" idx="7"/>
          </p:cNvCxnSpPr>
          <p:nvPr/>
        </p:nvCxnSpPr>
        <p:spPr>
          <a:xfrm flipH="1">
            <a:off x="4638186" y="4263200"/>
            <a:ext cx="490673" cy="41547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866424" y="4355770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93" name="Straight Arrow Connector 92"/>
          <p:cNvCxnSpPr/>
          <p:nvPr/>
        </p:nvCxnSpPr>
        <p:spPr>
          <a:xfrm flipH="1">
            <a:off x="3382833" y="5007468"/>
            <a:ext cx="885143" cy="525966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900033" y="5166429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709937" y="6001200"/>
            <a:ext cx="3017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dependent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703659" y="4017171"/>
            <a:ext cx="4511945" cy="2308324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post(t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,e1,t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//on thread t</a:t>
            </a:r>
            <a:r>
              <a:rPr lang="en-US" baseline="-25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post(t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,e2,t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//on thread t</a:t>
            </a:r>
            <a:r>
              <a:rPr lang="en-US" baseline="-25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endParaRPr lang="en-US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//on thread t</a:t>
            </a:r>
            <a:r>
              <a:rPr lang="en-US" baseline="-25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 event queue 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H1:= {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post(t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,e3,t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H2:= {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x = 5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H3:= {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y = 10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101" name="Title 1"/>
          <p:cNvSpPr>
            <a:spLocks noGrp="1"/>
          </p:cNvSpPr>
          <p:nvPr>
            <p:ph type="title"/>
          </p:nvPr>
        </p:nvSpPr>
        <p:spPr>
          <a:xfrm>
            <a:off x="838200" y="44027"/>
            <a:ext cx="10515600" cy="948267"/>
          </a:xfrm>
        </p:spPr>
        <p:txBody>
          <a:bodyPr>
            <a:normAutofit/>
          </a:bodyPr>
          <a:lstStyle/>
          <a:p>
            <a:r>
              <a:rPr lang="en-US" b="0" dirty="0">
                <a:latin typeface="Sitka Subheading" panose="02000505000000020004" pitchFamily="2" charset="0"/>
              </a:rPr>
              <a:t>Dependence-Covering Sequence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6086424" y="1359486"/>
                <a:ext cx="5541217" cy="2123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transition sequence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dependence-covering sequence 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a transition sequence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if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relative ordering of all the pairs of dependent transitions in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preserved in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20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 new incoming dependence into transitions of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2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20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6424" y="1359486"/>
                <a:ext cx="5541217" cy="2123658"/>
              </a:xfrm>
              <a:prstGeom prst="rect">
                <a:avLst/>
              </a:prstGeom>
              <a:blipFill>
                <a:blip r:embed="rId3"/>
                <a:stretch>
                  <a:fillRect l="-1430" t="-2011" r="-1430" b="-5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0729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083734"/>
            <a:ext cx="10515600" cy="5266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 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875583" y="1303182"/>
            <a:ext cx="507251" cy="47016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0</a:t>
            </a:r>
          </a:p>
        </p:txBody>
      </p:sp>
      <p:cxnSp>
        <p:nvCxnSpPr>
          <p:cNvPr id="22" name="Straight Arrow Connector 21"/>
          <p:cNvCxnSpPr>
            <a:stCxn id="21" idx="3"/>
            <a:endCxn id="23" idx="7"/>
          </p:cNvCxnSpPr>
          <p:nvPr/>
        </p:nvCxnSpPr>
        <p:spPr>
          <a:xfrm flipH="1">
            <a:off x="1869497" y="1704495"/>
            <a:ext cx="1080371" cy="518408"/>
          </a:xfrm>
          <a:prstGeom prst="straightConnector1">
            <a:avLst/>
          </a:prstGeom>
          <a:ln w="31750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436532" y="2154049"/>
            <a:ext cx="507251" cy="470168"/>
          </a:xfrm>
          <a:prstGeom prst="ellipse">
            <a:avLst/>
          </a:prstGeom>
          <a:solidFill>
            <a:srgbClr val="DCD8B9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61914" y="1628453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25" name="Straight Arrow Connector 24"/>
          <p:cNvCxnSpPr>
            <a:stCxn id="23" idx="3"/>
            <a:endCxn id="26" idx="0"/>
          </p:cNvCxnSpPr>
          <p:nvPr/>
        </p:nvCxnSpPr>
        <p:spPr>
          <a:xfrm flipH="1">
            <a:off x="1091825" y="2555363"/>
            <a:ext cx="418992" cy="43698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838200" y="2992348"/>
            <a:ext cx="507251" cy="470168"/>
          </a:xfrm>
          <a:prstGeom prst="ellipse">
            <a:avLst/>
          </a:prstGeom>
          <a:solidFill>
            <a:srgbClr val="DCD8B9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92385" y="2262711"/>
            <a:ext cx="619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32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28" name="Straight Arrow Connector 27"/>
          <p:cNvCxnSpPr>
            <a:stCxn id="26" idx="4"/>
          </p:cNvCxnSpPr>
          <p:nvPr/>
        </p:nvCxnSpPr>
        <p:spPr>
          <a:xfrm>
            <a:off x="1091825" y="3462516"/>
            <a:ext cx="0" cy="378148"/>
          </a:xfrm>
          <a:prstGeom prst="straightConnector1">
            <a:avLst/>
          </a:prstGeom>
          <a:ln w="3175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95029" y="3425075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0" name="Oval 29"/>
          <p:cNvSpPr/>
          <p:nvPr/>
        </p:nvSpPr>
        <p:spPr>
          <a:xfrm>
            <a:off x="838200" y="3849849"/>
            <a:ext cx="507251" cy="470168"/>
          </a:xfrm>
          <a:prstGeom prst="ellipse">
            <a:avLst/>
          </a:prstGeom>
          <a:solidFill>
            <a:srgbClr val="DCD8B9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31" name="Oval 30"/>
          <p:cNvSpPr/>
          <p:nvPr/>
        </p:nvSpPr>
        <p:spPr>
          <a:xfrm>
            <a:off x="1400265" y="4600591"/>
            <a:ext cx="507251" cy="470168"/>
          </a:xfrm>
          <a:prstGeom prst="ellipse">
            <a:avLst/>
          </a:prstGeom>
          <a:solidFill>
            <a:srgbClr val="DCD8B9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4</a:t>
            </a:r>
          </a:p>
        </p:txBody>
      </p:sp>
      <p:cxnSp>
        <p:nvCxnSpPr>
          <p:cNvPr id="32" name="Straight Arrow Connector 31"/>
          <p:cNvCxnSpPr>
            <a:endCxn id="31" idx="1"/>
          </p:cNvCxnSpPr>
          <p:nvPr/>
        </p:nvCxnSpPr>
        <p:spPr>
          <a:xfrm>
            <a:off x="1115166" y="4318904"/>
            <a:ext cx="359385" cy="350541"/>
          </a:xfrm>
          <a:prstGeom prst="straightConnector1">
            <a:avLst/>
          </a:prstGeom>
          <a:ln w="3175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875583" y="5298350"/>
            <a:ext cx="507251" cy="470168"/>
          </a:xfrm>
          <a:prstGeom prst="ellipse">
            <a:avLst/>
          </a:prstGeom>
          <a:solidFill>
            <a:srgbClr val="DCD8B9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5</a:t>
            </a:r>
          </a:p>
        </p:txBody>
      </p:sp>
      <p:cxnSp>
        <p:nvCxnSpPr>
          <p:cNvPr id="34" name="Straight Arrow Connector 33"/>
          <p:cNvCxnSpPr>
            <a:endCxn id="33" idx="2"/>
          </p:cNvCxnSpPr>
          <p:nvPr/>
        </p:nvCxnSpPr>
        <p:spPr>
          <a:xfrm>
            <a:off x="1820428" y="5007468"/>
            <a:ext cx="1055155" cy="525966"/>
          </a:xfrm>
          <a:prstGeom prst="straightConnector1">
            <a:avLst/>
          </a:prstGeom>
          <a:ln w="3175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83351" y="4208345"/>
            <a:ext cx="619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021142" y="5168957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1" name="Oval 40"/>
          <p:cNvSpPr/>
          <p:nvPr/>
        </p:nvSpPr>
        <p:spPr>
          <a:xfrm>
            <a:off x="2655589" y="2977574"/>
            <a:ext cx="507251" cy="4701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</a:rPr>
              <a:t>6</a:t>
            </a:r>
          </a:p>
        </p:txBody>
      </p:sp>
      <p:cxnSp>
        <p:nvCxnSpPr>
          <p:cNvPr id="42" name="Straight Arrow Connector 41"/>
          <p:cNvCxnSpPr>
            <a:stCxn id="23" idx="5"/>
            <a:endCxn id="41" idx="1"/>
          </p:cNvCxnSpPr>
          <p:nvPr/>
        </p:nvCxnSpPr>
        <p:spPr>
          <a:xfrm>
            <a:off x="1869497" y="2555363"/>
            <a:ext cx="860378" cy="491066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261995" y="2506312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917501" y="3459746"/>
            <a:ext cx="0" cy="378148"/>
          </a:xfrm>
          <a:prstGeom prst="straightConnector1">
            <a:avLst/>
          </a:prstGeom>
          <a:ln w="3175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2663876" y="3847079"/>
            <a:ext cx="507251" cy="4701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</a:rPr>
              <a:t>7</a:t>
            </a:r>
          </a:p>
        </p:txBody>
      </p:sp>
      <p:sp>
        <p:nvSpPr>
          <p:cNvPr id="46" name="Oval 45"/>
          <p:cNvSpPr/>
          <p:nvPr/>
        </p:nvSpPr>
        <p:spPr>
          <a:xfrm>
            <a:off x="3357394" y="4598958"/>
            <a:ext cx="507251" cy="4701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</a:rPr>
              <a:t>8</a:t>
            </a:r>
          </a:p>
        </p:txBody>
      </p:sp>
      <p:cxnSp>
        <p:nvCxnSpPr>
          <p:cNvPr id="47" name="Straight Arrow Connector 46"/>
          <p:cNvCxnSpPr>
            <a:stCxn id="45" idx="4"/>
            <a:endCxn id="46" idx="1"/>
          </p:cNvCxnSpPr>
          <p:nvPr/>
        </p:nvCxnSpPr>
        <p:spPr>
          <a:xfrm>
            <a:off x="2917501" y="4317247"/>
            <a:ext cx="514179" cy="350565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547536" y="3425552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49" name="Straight Arrow Connector 48"/>
          <p:cNvCxnSpPr>
            <a:stCxn id="46" idx="4"/>
          </p:cNvCxnSpPr>
          <p:nvPr/>
        </p:nvCxnSpPr>
        <p:spPr>
          <a:xfrm flipH="1">
            <a:off x="3308548" y="5069126"/>
            <a:ext cx="302472" cy="298079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846354" y="4364086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89911" y="4940056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52" name="Oval 51"/>
          <p:cNvSpPr/>
          <p:nvPr/>
        </p:nvSpPr>
        <p:spPr>
          <a:xfrm>
            <a:off x="3404581" y="3768389"/>
            <a:ext cx="507251" cy="470168"/>
          </a:xfrm>
          <a:prstGeom prst="ellipse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95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</a:rPr>
              <a:t>9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3067256" y="3400298"/>
            <a:ext cx="514179" cy="350565"/>
          </a:xfrm>
          <a:prstGeom prst="straightConnector1">
            <a:avLst/>
          </a:prstGeom>
          <a:ln w="31750">
            <a:solidFill>
              <a:schemeClr val="bg1">
                <a:lumMod val="8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668809" y="4238557"/>
            <a:ext cx="0" cy="378148"/>
          </a:xfrm>
          <a:prstGeom prst="straightConnector1">
            <a:avLst/>
          </a:prstGeom>
          <a:ln w="31750">
            <a:solidFill>
              <a:schemeClr val="bg1">
                <a:lumMod val="8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257143" y="3265517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651361" y="4235542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66" name="Oval 65"/>
          <p:cNvSpPr/>
          <p:nvPr/>
        </p:nvSpPr>
        <p:spPr>
          <a:xfrm>
            <a:off x="4163424" y="2163385"/>
            <a:ext cx="507251" cy="47016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17121" y="2210599"/>
            <a:ext cx="450497" cy="3434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10</a:t>
            </a:r>
          </a:p>
        </p:txBody>
      </p:sp>
      <p:cxnSp>
        <p:nvCxnSpPr>
          <p:cNvPr id="68" name="Straight Arrow Connector 67"/>
          <p:cNvCxnSpPr>
            <a:stCxn id="21" idx="5"/>
            <a:endCxn id="66" idx="1"/>
          </p:cNvCxnSpPr>
          <p:nvPr/>
        </p:nvCxnSpPr>
        <p:spPr>
          <a:xfrm>
            <a:off x="3308548" y="1704495"/>
            <a:ext cx="929161" cy="527744"/>
          </a:xfrm>
          <a:prstGeom prst="straightConnector1">
            <a:avLst/>
          </a:prstGeom>
          <a:ln w="317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622099" y="1459375"/>
            <a:ext cx="619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3200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71" name="Oval 70"/>
          <p:cNvSpPr/>
          <p:nvPr/>
        </p:nvSpPr>
        <p:spPr>
          <a:xfrm>
            <a:off x="5059562" y="2991784"/>
            <a:ext cx="507251" cy="4701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122317" y="3047500"/>
            <a:ext cx="4504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</a:rPr>
              <a:t>14</a:t>
            </a:r>
          </a:p>
        </p:txBody>
      </p:sp>
      <p:cxnSp>
        <p:nvCxnSpPr>
          <p:cNvPr id="73" name="Straight Arrow Connector 72"/>
          <p:cNvCxnSpPr>
            <a:stCxn id="66" idx="5"/>
            <a:endCxn id="71" idx="1"/>
          </p:cNvCxnSpPr>
          <p:nvPr/>
        </p:nvCxnSpPr>
        <p:spPr>
          <a:xfrm>
            <a:off x="4596389" y="2564699"/>
            <a:ext cx="537459" cy="495940"/>
          </a:xfrm>
          <a:prstGeom prst="straightConnector1">
            <a:avLst/>
          </a:prstGeom>
          <a:ln w="3175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889180" y="2565560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5330230" y="3474658"/>
            <a:ext cx="0" cy="378148"/>
          </a:xfrm>
          <a:prstGeom prst="straightConnector1">
            <a:avLst/>
          </a:prstGeom>
          <a:ln w="3175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338166" y="3437218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80" name="Oval 79"/>
          <p:cNvSpPr/>
          <p:nvPr/>
        </p:nvSpPr>
        <p:spPr>
          <a:xfrm>
            <a:off x="5066103" y="3847079"/>
            <a:ext cx="507251" cy="47016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128858" y="3885791"/>
            <a:ext cx="450497" cy="3434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12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4422458" y="2640555"/>
            <a:ext cx="0" cy="378148"/>
          </a:xfrm>
          <a:prstGeom prst="straightConnector1">
            <a:avLst/>
          </a:prstGeom>
          <a:ln w="31750">
            <a:solidFill>
              <a:srgbClr val="B94C1D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817184" y="2390243"/>
            <a:ext cx="619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85" name="Oval 84"/>
          <p:cNvSpPr/>
          <p:nvPr/>
        </p:nvSpPr>
        <p:spPr>
          <a:xfrm>
            <a:off x="4187240" y="3012976"/>
            <a:ext cx="507251" cy="470168"/>
          </a:xfrm>
          <a:prstGeom prst="ellipse">
            <a:avLst/>
          </a:prstGeom>
          <a:solidFill>
            <a:srgbClr val="DCD9B9"/>
          </a:solidFill>
          <a:ln w="6350">
            <a:solidFill>
              <a:srgbClr val="002060"/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249996" y="3085696"/>
            <a:ext cx="450497" cy="343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11</a:t>
            </a: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4563889" y="3447660"/>
            <a:ext cx="537459" cy="495940"/>
          </a:xfrm>
          <a:prstGeom prst="straightConnector1">
            <a:avLst/>
          </a:prstGeom>
          <a:ln w="31750">
            <a:solidFill>
              <a:srgbClr val="907647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453451" y="3568164"/>
            <a:ext cx="411667" cy="343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89" name="Oval 88"/>
          <p:cNvSpPr/>
          <p:nvPr/>
        </p:nvSpPr>
        <p:spPr>
          <a:xfrm>
            <a:off x="4205221" y="4609823"/>
            <a:ext cx="507251" cy="4701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277035" y="4674041"/>
            <a:ext cx="4504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</a:rPr>
              <a:t>13</a:t>
            </a:r>
          </a:p>
        </p:txBody>
      </p:sp>
      <p:cxnSp>
        <p:nvCxnSpPr>
          <p:cNvPr id="91" name="Straight Arrow Connector 90"/>
          <p:cNvCxnSpPr>
            <a:endCxn id="89" idx="7"/>
          </p:cNvCxnSpPr>
          <p:nvPr/>
        </p:nvCxnSpPr>
        <p:spPr>
          <a:xfrm flipH="1">
            <a:off x="4638186" y="4263200"/>
            <a:ext cx="490673" cy="41547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866424" y="4355770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93" name="Straight Arrow Connector 92"/>
          <p:cNvCxnSpPr/>
          <p:nvPr/>
        </p:nvCxnSpPr>
        <p:spPr>
          <a:xfrm flipH="1">
            <a:off x="3382833" y="5007468"/>
            <a:ext cx="885143" cy="525966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900033" y="5166429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709937" y="6001200"/>
            <a:ext cx="3017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dependent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84" name="Title 1"/>
          <p:cNvSpPr>
            <a:spLocks noGrp="1"/>
          </p:cNvSpPr>
          <p:nvPr>
            <p:ph type="title"/>
          </p:nvPr>
        </p:nvSpPr>
        <p:spPr>
          <a:xfrm>
            <a:off x="838200" y="44027"/>
            <a:ext cx="10515600" cy="948267"/>
          </a:xfrm>
        </p:spPr>
        <p:txBody>
          <a:bodyPr>
            <a:normAutofit/>
          </a:bodyPr>
          <a:lstStyle/>
          <a:p>
            <a:r>
              <a:rPr lang="en-US" b="0" dirty="0">
                <a:latin typeface="Sitka Subheading" panose="02000505000000020004" pitchFamily="2" charset="0"/>
              </a:rPr>
              <a:t>Dependence-Covering Sequence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703659" y="4017171"/>
            <a:ext cx="4511945" cy="2308324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post(t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,e1,t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//on thread t</a:t>
            </a:r>
            <a:r>
              <a:rPr lang="en-US" baseline="-25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post(t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,e2,t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//on thread t</a:t>
            </a:r>
            <a:r>
              <a:rPr lang="en-US" baseline="-25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endParaRPr lang="en-US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//on thread t</a:t>
            </a:r>
            <a:r>
              <a:rPr lang="en-US" baseline="-25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 event queue 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H1:= {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post(t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,e3,t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H2:= {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x = 5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H3:= {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y = 10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6086424" y="1359486"/>
                <a:ext cx="5541217" cy="2123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transition sequence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dependence-covering sequence 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a transition sequence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if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relative ordering of all the pairs of dependent transitions in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preserved in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20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 new incoming dependence into transitions of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2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20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6424" y="1359486"/>
                <a:ext cx="5541217" cy="2123658"/>
              </a:xfrm>
              <a:prstGeom prst="rect">
                <a:avLst/>
              </a:prstGeom>
              <a:blipFill>
                <a:blip r:embed="rId3"/>
                <a:stretch>
                  <a:fillRect l="-1430" t="-2011" r="-1430" b="-5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8378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083734"/>
            <a:ext cx="10515600" cy="5266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 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875583" y="1303182"/>
            <a:ext cx="507251" cy="47016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0</a:t>
            </a:r>
          </a:p>
        </p:txBody>
      </p:sp>
      <p:cxnSp>
        <p:nvCxnSpPr>
          <p:cNvPr id="22" name="Straight Arrow Connector 21"/>
          <p:cNvCxnSpPr>
            <a:stCxn id="21" idx="3"/>
            <a:endCxn id="23" idx="7"/>
          </p:cNvCxnSpPr>
          <p:nvPr/>
        </p:nvCxnSpPr>
        <p:spPr>
          <a:xfrm flipH="1">
            <a:off x="1869497" y="1704495"/>
            <a:ext cx="1080371" cy="518408"/>
          </a:xfrm>
          <a:prstGeom prst="straightConnector1">
            <a:avLst/>
          </a:prstGeom>
          <a:ln w="31750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436532" y="2154049"/>
            <a:ext cx="507251" cy="470168"/>
          </a:xfrm>
          <a:prstGeom prst="ellipse">
            <a:avLst/>
          </a:prstGeom>
          <a:solidFill>
            <a:srgbClr val="DCD8B9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61914" y="1628453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25" name="Straight Arrow Connector 24"/>
          <p:cNvCxnSpPr>
            <a:stCxn id="23" idx="3"/>
            <a:endCxn id="26" idx="0"/>
          </p:cNvCxnSpPr>
          <p:nvPr/>
        </p:nvCxnSpPr>
        <p:spPr>
          <a:xfrm flipH="1">
            <a:off x="1091825" y="2555363"/>
            <a:ext cx="418992" cy="43698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838200" y="2992348"/>
            <a:ext cx="507251" cy="470168"/>
          </a:xfrm>
          <a:prstGeom prst="ellipse">
            <a:avLst/>
          </a:prstGeom>
          <a:solidFill>
            <a:srgbClr val="DCD8B9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92385" y="2262711"/>
            <a:ext cx="619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32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28" name="Straight Arrow Connector 27"/>
          <p:cNvCxnSpPr>
            <a:stCxn id="26" idx="4"/>
          </p:cNvCxnSpPr>
          <p:nvPr/>
        </p:nvCxnSpPr>
        <p:spPr>
          <a:xfrm>
            <a:off x="1091825" y="3462516"/>
            <a:ext cx="0" cy="378148"/>
          </a:xfrm>
          <a:prstGeom prst="straightConnector1">
            <a:avLst/>
          </a:prstGeom>
          <a:ln w="3175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95029" y="3425075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0" name="Oval 29"/>
          <p:cNvSpPr/>
          <p:nvPr/>
        </p:nvSpPr>
        <p:spPr>
          <a:xfrm>
            <a:off x="838200" y="3849849"/>
            <a:ext cx="507251" cy="470168"/>
          </a:xfrm>
          <a:prstGeom prst="ellipse">
            <a:avLst/>
          </a:prstGeom>
          <a:solidFill>
            <a:srgbClr val="DCD8B9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31" name="Oval 30"/>
          <p:cNvSpPr/>
          <p:nvPr/>
        </p:nvSpPr>
        <p:spPr>
          <a:xfrm>
            <a:off x="1400265" y="4600591"/>
            <a:ext cx="507251" cy="470168"/>
          </a:xfrm>
          <a:prstGeom prst="ellipse">
            <a:avLst/>
          </a:prstGeom>
          <a:solidFill>
            <a:srgbClr val="DCD8B9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4</a:t>
            </a:r>
          </a:p>
        </p:txBody>
      </p:sp>
      <p:cxnSp>
        <p:nvCxnSpPr>
          <p:cNvPr id="32" name="Straight Arrow Connector 31"/>
          <p:cNvCxnSpPr>
            <a:endCxn id="31" idx="1"/>
          </p:cNvCxnSpPr>
          <p:nvPr/>
        </p:nvCxnSpPr>
        <p:spPr>
          <a:xfrm>
            <a:off x="1115166" y="4318904"/>
            <a:ext cx="359385" cy="350541"/>
          </a:xfrm>
          <a:prstGeom prst="straightConnector1">
            <a:avLst/>
          </a:prstGeom>
          <a:ln w="3175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875583" y="5298350"/>
            <a:ext cx="507251" cy="470168"/>
          </a:xfrm>
          <a:prstGeom prst="ellipse">
            <a:avLst/>
          </a:prstGeom>
          <a:solidFill>
            <a:srgbClr val="DCD8B9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5</a:t>
            </a:r>
          </a:p>
        </p:txBody>
      </p:sp>
      <p:cxnSp>
        <p:nvCxnSpPr>
          <p:cNvPr id="34" name="Straight Arrow Connector 33"/>
          <p:cNvCxnSpPr>
            <a:endCxn id="33" idx="2"/>
          </p:cNvCxnSpPr>
          <p:nvPr/>
        </p:nvCxnSpPr>
        <p:spPr>
          <a:xfrm>
            <a:off x="1820428" y="5007468"/>
            <a:ext cx="1055155" cy="525966"/>
          </a:xfrm>
          <a:prstGeom prst="straightConnector1">
            <a:avLst/>
          </a:prstGeom>
          <a:ln w="3175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83351" y="4208345"/>
            <a:ext cx="619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021142" y="5168957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1" name="Oval 40"/>
          <p:cNvSpPr/>
          <p:nvPr/>
        </p:nvSpPr>
        <p:spPr>
          <a:xfrm>
            <a:off x="2655589" y="2977574"/>
            <a:ext cx="507251" cy="470168"/>
          </a:xfrm>
          <a:prstGeom prst="ellipse">
            <a:avLst/>
          </a:prstGeom>
          <a:solidFill>
            <a:srgbClr val="DCD8B9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6</a:t>
            </a:r>
          </a:p>
        </p:txBody>
      </p:sp>
      <p:cxnSp>
        <p:nvCxnSpPr>
          <p:cNvPr id="42" name="Straight Arrow Connector 41"/>
          <p:cNvCxnSpPr>
            <a:stCxn id="23" idx="5"/>
            <a:endCxn id="41" idx="1"/>
          </p:cNvCxnSpPr>
          <p:nvPr/>
        </p:nvCxnSpPr>
        <p:spPr>
          <a:xfrm>
            <a:off x="1869497" y="2555363"/>
            <a:ext cx="860378" cy="491066"/>
          </a:xfrm>
          <a:prstGeom prst="straightConnector1">
            <a:avLst/>
          </a:prstGeom>
          <a:ln w="2540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261995" y="2506312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917501" y="3459746"/>
            <a:ext cx="0" cy="37814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2663876" y="3847079"/>
            <a:ext cx="507251" cy="470168"/>
          </a:xfrm>
          <a:prstGeom prst="ellipse">
            <a:avLst/>
          </a:prstGeom>
          <a:solidFill>
            <a:srgbClr val="DCD8B9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46" name="Oval 45"/>
          <p:cNvSpPr/>
          <p:nvPr/>
        </p:nvSpPr>
        <p:spPr>
          <a:xfrm>
            <a:off x="3357394" y="4598958"/>
            <a:ext cx="507251" cy="470168"/>
          </a:xfrm>
          <a:prstGeom prst="ellipse">
            <a:avLst/>
          </a:prstGeom>
          <a:solidFill>
            <a:srgbClr val="DCD8B9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8</a:t>
            </a:r>
          </a:p>
        </p:txBody>
      </p:sp>
      <p:cxnSp>
        <p:nvCxnSpPr>
          <p:cNvPr id="47" name="Straight Arrow Connector 46"/>
          <p:cNvCxnSpPr>
            <a:stCxn id="45" idx="4"/>
            <a:endCxn id="46" idx="1"/>
          </p:cNvCxnSpPr>
          <p:nvPr/>
        </p:nvCxnSpPr>
        <p:spPr>
          <a:xfrm>
            <a:off x="2917501" y="4317247"/>
            <a:ext cx="514179" cy="350565"/>
          </a:xfrm>
          <a:prstGeom prst="straightConnector1">
            <a:avLst/>
          </a:prstGeom>
          <a:ln w="2540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6" idx="4"/>
          </p:cNvCxnSpPr>
          <p:nvPr/>
        </p:nvCxnSpPr>
        <p:spPr>
          <a:xfrm flipH="1">
            <a:off x="3308548" y="5069126"/>
            <a:ext cx="302472" cy="298079"/>
          </a:xfrm>
          <a:prstGeom prst="straightConnector1">
            <a:avLst/>
          </a:prstGeom>
          <a:ln w="2540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846354" y="4364086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52" name="Oval 51"/>
          <p:cNvSpPr/>
          <p:nvPr/>
        </p:nvSpPr>
        <p:spPr>
          <a:xfrm>
            <a:off x="3404581" y="3768389"/>
            <a:ext cx="507251" cy="470168"/>
          </a:xfrm>
          <a:prstGeom prst="ellipse">
            <a:avLst/>
          </a:prstGeom>
          <a:solidFill>
            <a:srgbClr val="DCD8B9"/>
          </a:solidFill>
          <a:ln w="6350">
            <a:solidFill>
              <a:srgbClr val="002060"/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9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3067256" y="3400298"/>
            <a:ext cx="514179" cy="350565"/>
          </a:xfrm>
          <a:prstGeom prst="straightConnector1">
            <a:avLst/>
          </a:prstGeom>
          <a:ln w="31750">
            <a:solidFill>
              <a:srgbClr val="B94C1D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668809" y="4238557"/>
            <a:ext cx="0" cy="37814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257143" y="3265517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66" name="Oval 65"/>
          <p:cNvSpPr/>
          <p:nvPr/>
        </p:nvSpPr>
        <p:spPr>
          <a:xfrm>
            <a:off x="4163424" y="2163385"/>
            <a:ext cx="507251" cy="47016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17121" y="2210599"/>
            <a:ext cx="450497" cy="3434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10</a:t>
            </a:r>
          </a:p>
        </p:txBody>
      </p:sp>
      <p:cxnSp>
        <p:nvCxnSpPr>
          <p:cNvPr id="68" name="Straight Arrow Connector 67"/>
          <p:cNvCxnSpPr>
            <a:stCxn id="21" idx="5"/>
            <a:endCxn id="66" idx="1"/>
          </p:cNvCxnSpPr>
          <p:nvPr/>
        </p:nvCxnSpPr>
        <p:spPr>
          <a:xfrm>
            <a:off x="3308548" y="1704495"/>
            <a:ext cx="929161" cy="527744"/>
          </a:xfrm>
          <a:prstGeom prst="straightConnector1">
            <a:avLst/>
          </a:prstGeom>
          <a:ln w="6350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622099" y="1459375"/>
            <a:ext cx="619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3200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71" name="Oval 70"/>
          <p:cNvSpPr/>
          <p:nvPr/>
        </p:nvSpPr>
        <p:spPr>
          <a:xfrm>
            <a:off x="5059562" y="2991784"/>
            <a:ext cx="507251" cy="470168"/>
          </a:xfrm>
          <a:prstGeom prst="ellipse">
            <a:avLst/>
          </a:prstGeom>
          <a:solidFill>
            <a:srgbClr val="DBD7B8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122317" y="3047500"/>
            <a:ext cx="4504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14</a:t>
            </a:r>
          </a:p>
        </p:txBody>
      </p:sp>
      <p:cxnSp>
        <p:nvCxnSpPr>
          <p:cNvPr id="73" name="Straight Arrow Connector 72"/>
          <p:cNvCxnSpPr>
            <a:stCxn id="66" idx="5"/>
            <a:endCxn id="71" idx="1"/>
          </p:cNvCxnSpPr>
          <p:nvPr/>
        </p:nvCxnSpPr>
        <p:spPr>
          <a:xfrm>
            <a:off x="4596389" y="2564699"/>
            <a:ext cx="537459" cy="495940"/>
          </a:xfrm>
          <a:prstGeom prst="straightConnector1">
            <a:avLst/>
          </a:prstGeom>
          <a:ln w="31750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889180" y="2565560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5330230" y="3474658"/>
            <a:ext cx="0" cy="378148"/>
          </a:xfrm>
          <a:prstGeom prst="straightConnector1">
            <a:avLst/>
          </a:prstGeom>
          <a:ln w="3175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5066103" y="3847079"/>
            <a:ext cx="507251" cy="47016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128858" y="3885791"/>
            <a:ext cx="450497" cy="3434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12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4422458" y="2640555"/>
            <a:ext cx="0" cy="378148"/>
          </a:xfrm>
          <a:prstGeom prst="straightConnector1">
            <a:avLst/>
          </a:prstGeom>
          <a:ln w="63500">
            <a:solidFill>
              <a:srgbClr val="B94C1D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817184" y="2390243"/>
            <a:ext cx="619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85" name="Oval 84"/>
          <p:cNvSpPr/>
          <p:nvPr/>
        </p:nvSpPr>
        <p:spPr>
          <a:xfrm>
            <a:off x="4187240" y="3012976"/>
            <a:ext cx="507251" cy="470168"/>
          </a:xfrm>
          <a:prstGeom prst="ellipse">
            <a:avLst/>
          </a:prstGeom>
          <a:solidFill>
            <a:srgbClr val="DCD9B9"/>
          </a:solidFill>
          <a:ln w="6350">
            <a:solidFill>
              <a:srgbClr val="002060"/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249996" y="3085696"/>
            <a:ext cx="450497" cy="343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11</a:t>
            </a: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4574049" y="3457820"/>
            <a:ext cx="537459" cy="495940"/>
          </a:xfrm>
          <a:prstGeom prst="straightConnector1">
            <a:avLst/>
          </a:prstGeom>
          <a:ln w="63500">
            <a:solidFill>
              <a:srgbClr val="907647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453451" y="3568164"/>
            <a:ext cx="411667" cy="343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89" name="Oval 88"/>
          <p:cNvSpPr/>
          <p:nvPr/>
        </p:nvSpPr>
        <p:spPr>
          <a:xfrm>
            <a:off x="4205221" y="4609823"/>
            <a:ext cx="507251" cy="470168"/>
          </a:xfrm>
          <a:prstGeom prst="ellipse">
            <a:avLst/>
          </a:prstGeom>
          <a:solidFill>
            <a:srgbClr val="DBD7B8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277035" y="4674041"/>
            <a:ext cx="4504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13</a:t>
            </a:r>
          </a:p>
        </p:txBody>
      </p:sp>
      <p:cxnSp>
        <p:nvCxnSpPr>
          <p:cNvPr id="91" name="Straight Arrow Connector 90"/>
          <p:cNvCxnSpPr>
            <a:endCxn id="89" idx="7"/>
          </p:cNvCxnSpPr>
          <p:nvPr/>
        </p:nvCxnSpPr>
        <p:spPr>
          <a:xfrm flipH="1">
            <a:off x="4638186" y="4263200"/>
            <a:ext cx="490673" cy="415478"/>
          </a:xfrm>
          <a:prstGeom prst="straightConnector1">
            <a:avLst/>
          </a:prstGeom>
          <a:ln w="2540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866424" y="4355770"/>
            <a:ext cx="4116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93" name="Straight Arrow Connector 92"/>
          <p:cNvCxnSpPr/>
          <p:nvPr/>
        </p:nvCxnSpPr>
        <p:spPr>
          <a:xfrm flipH="1">
            <a:off x="3382833" y="5007468"/>
            <a:ext cx="885143" cy="525966"/>
          </a:xfrm>
          <a:prstGeom prst="straightConnector1">
            <a:avLst/>
          </a:prstGeom>
          <a:ln w="2540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900033" y="5166429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709937" y="6001200"/>
            <a:ext cx="3017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dependent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B94C1D"/>
                </a:solidFill>
              </a:rPr>
              <a:t>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345928" y="3241259"/>
            <a:ext cx="619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32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668809" y="4064623"/>
            <a:ext cx="619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32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361064" y="3339568"/>
            <a:ext cx="619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846354" y="4699564"/>
            <a:ext cx="619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538033" y="4145007"/>
            <a:ext cx="4784884" cy="1796732"/>
          </a:xfrm>
          <a:prstGeom prst="rect">
            <a:avLst/>
          </a:prstGeom>
          <a:solidFill>
            <a:schemeClr val="bg1"/>
          </a:solidFill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relative ordering of 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200" b="1" baseline="-25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200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200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preserved by all sequences. </a:t>
            </a:r>
          </a:p>
          <a:p>
            <a:pPr lvl="0" algn="ctr"/>
            <a:endParaRPr lang="en-US" sz="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2200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200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be reordered w.r.t. 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200" b="1" baseline="-25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200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200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8" name="Title 1"/>
          <p:cNvSpPr>
            <a:spLocks noGrp="1"/>
          </p:cNvSpPr>
          <p:nvPr>
            <p:ph type="title"/>
          </p:nvPr>
        </p:nvSpPr>
        <p:spPr>
          <a:xfrm>
            <a:off x="838200" y="44027"/>
            <a:ext cx="10515600" cy="948267"/>
          </a:xfrm>
        </p:spPr>
        <p:txBody>
          <a:bodyPr>
            <a:normAutofit/>
          </a:bodyPr>
          <a:lstStyle/>
          <a:p>
            <a:r>
              <a:rPr lang="en-US" b="0" dirty="0">
                <a:latin typeface="Sitka Subheading" panose="02000505000000020004" pitchFamily="2" charset="0"/>
              </a:rPr>
              <a:t>Dependence-Covering Sequence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6086424" y="1359486"/>
                <a:ext cx="5541217" cy="2123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transition sequence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dependence-covering sequence 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a transition sequence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if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relative ordering of all the pairs of dependent transitions in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preserved in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20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 new incoming dependence into transitions of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2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20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6424" y="1359486"/>
                <a:ext cx="5541217" cy="2123658"/>
              </a:xfrm>
              <a:prstGeom prst="rect">
                <a:avLst/>
              </a:prstGeom>
              <a:blipFill>
                <a:blip r:embed="rId3"/>
                <a:stretch>
                  <a:fillRect l="-1430" t="-2011" r="-1430" b="-5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1655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633"/>
            <a:ext cx="10515600" cy="948267"/>
          </a:xfrm>
        </p:spPr>
        <p:txBody>
          <a:bodyPr>
            <a:normAutofit/>
          </a:bodyPr>
          <a:lstStyle/>
          <a:p>
            <a:r>
              <a:rPr lang="en-US" b="0" dirty="0">
                <a:latin typeface="Sitka Subheading" panose="02000505000000020004" pitchFamily="2" charset="0"/>
              </a:rPr>
              <a:t>Event-driven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9454"/>
            <a:ext cx="10515600" cy="5266265"/>
          </a:xfrm>
        </p:spPr>
        <p:txBody>
          <a:bodyPr>
            <a:normAutofit/>
          </a:bodyPr>
          <a:lstStyle/>
          <a:p>
            <a:r>
              <a:rPr lang="en-US" dirty="0"/>
              <a:t>Multi-threaded </a:t>
            </a:r>
          </a:p>
          <a:p>
            <a:r>
              <a:rPr lang="en-US" dirty="0"/>
              <a:t>Threads associated with event queues</a:t>
            </a:r>
          </a:p>
          <a:p>
            <a:r>
              <a:rPr lang="en-US" dirty="0"/>
              <a:t>Threads communicate via shared objects </a:t>
            </a:r>
          </a:p>
          <a:p>
            <a:pPr marL="0" indent="0">
              <a:buNone/>
            </a:pPr>
            <a:r>
              <a:rPr lang="en-US" dirty="0"/>
              <a:t>   and by posting events.</a:t>
            </a:r>
          </a:p>
          <a:p>
            <a:r>
              <a:rPr lang="en-US" dirty="0"/>
              <a:t>Events processed in the order of their arrival.</a:t>
            </a:r>
          </a:p>
          <a:p>
            <a:r>
              <a:rPr lang="en-US" dirty="0"/>
              <a:t>Event handlers execute to completion before</a:t>
            </a:r>
          </a:p>
          <a:p>
            <a:pPr marL="0" indent="0">
              <a:buNone/>
            </a:pPr>
            <a:r>
              <a:rPr lang="en-US" dirty="0"/>
              <a:t>   next event is processed.</a:t>
            </a:r>
          </a:p>
          <a:p>
            <a:r>
              <a:rPr lang="en-US" dirty="0"/>
              <a:t>Handlers on different threads interleave.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5" name="Freeform 14"/>
          <p:cNvSpPr/>
          <p:nvPr/>
        </p:nvSpPr>
        <p:spPr>
          <a:xfrm>
            <a:off x="8557220" y="1544315"/>
            <a:ext cx="243234" cy="3044179"/>
          </a:xfrm>
          <a:custGeom>
            <a:avLst/>
            <a:gdLst>
              <a:gd name="connsiteX0" fmla="*/ 164178 w 243234"/>
              <a:gd name="connsiteY0" fmla="*/ 0 h 3044179"/>
              <a:gd name="connsiteX1" fmla="*/ 276 w 243234"/>
              <a:gd name="connsiteY1" fmla="*/ 457200 h 3044179"/>
              <a:gd name="connsiteX2" fmla="*/ 198684 w 243234"/>
              <a:gd name="connsiteY2" fmla="*/ 992038 h 3044179"/>
              <a:gd name="connsiteX3" fmla="*/ 52035 w 243234"/>
              <a:gd name="connsiteY3" fmla="*/ 1725283 h 3044179"/>
              <a:gd name="connsiteX4" fmla="*/ 241816 w 243234"/>
              <a:gd name="connsiteY4" fmla="*/ 2268747 h 3044179"/>
              <a:gd name="connsiteX5" fmla="*/ 138299 w 243234"/>
              <a:gd name="connsiteY5" fmla="*/ 2976113 h 3044179"/>
              <a:gd name="connsiteX6" fmla="*/ 129672 w 243234"/>
              <a:gd name="connsiteY6" fmla="*/ 2976113 h 3044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234" h="3044179">
                <a:moveTo>
                  <a:pt x="164178" y="0"/>
                </a:moveTo>
                <a:cubicBezTo>
                  <a:pt x="79351" y="145930"/>
                  <a:pt x="-5475" y="291860"/>
                  <a:pt x="276" y="457200"/>
                </a:cubicBezTo>
                <a:cubicBezTo>
                  <a:pt x="6027" y="622540"/>
                  <a:pt x="190058" y="780691"/>
                  <a:pt x="198684" y="992038"/>
                </a:cubicBezTo>
                <a:cubicBezTo>
                  <a:pt x="207310" y="1203385"/>
                  <a:pt x="44846" y="1512498"/>
                  <a:pt x="52035" y="1725283"/>
                </a:cubicBezTo>
                <a:cubicBezTo>
                  <a:pt x="59224" y="1938068"/>
                  <a:pt x="227439" y="2060275"/>
                  <a:pt x="241816" y="2268747"/>
                </a:cubicBezTo>
                <a:cubicBezTo>
                  <a:pt x="256193" y="2477219"/>
                  <a:pt x="156990" y="2858219"/>
                  <a:pt x="138299" y="2976113"/>
                </a:cubicBezTo>
                <a:cubicBezTo>
                  <a:pt x="119608" y="3094007"/>
                  <a:pt x="124640" y="3035060"/>
                  <a:pt x="129672" y="2976113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9136741" y="1544313"/>
            <a:ext cx="243234" cy="3044179"/>
          </a:xfrm>
          <a:custGeom>
            <a:avLst/>
            <a:gdLst>
              <a:gd name="connsiteX0" fmla="*/ 164178 w 243234"/>
              <a:gd name="connsiteY0" fmla="*/ 0 h 3044179"/>
              <a:gd name="connsiteX1" fmla="*/ 276 w 243234"/>
              <a:gd name="connsiteY1" fmla="*/ 457200 h 3044179"/>
              <a:gd name="connsiteX2" fmla="*/ 198684 w 243234"/>
              <a:gd name="connsiteY2" fmla="*/ 992038 h 3044179"/>
              <a:gd name="connsiteX3" fmla="*/ 52035 w 243234"/>
              <a:gd name="connsiteY3" fmla="*/ 1725283 h 3044179"/>
              <a:gd name="connsiteX4" fmla="*/ 241816 w 243234"/>
              <a:gd name="connsiteY4" fmla="*/ 2268747 h 3044179"/>
              <a:gd name="connsiteX5" fmla="*/ 138299 w 243234"/>
              <a:gd name="connsiteY5" fmla="*/ 2976113 h 3044179"/>
              <a:gd name="connsiteX6" fmla="*/ 129672 w 243234"/>
              <a:gd name="connsiteY6" fmla="*/ 2976113 h 3044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234" h="3044179">
                <a:moveTo>
                  <a:pt x="164178" y="0"/>
                </a:moveTo>
                <a:cubicBezTo>
                  <a:pt x="79351" y="145930"/>
                  <a:pt x="-5475" y="291860"/>
                  <a:pt x="276" y="457200"/>
                </a:cubicBezTo>
                <a:cubicBezTo>
                  <a:pt x="6027" y="622540"/>
                  <a:pt x="190058" y="780691"/>
                  <a:pt x="198684" y="992038"/>
                </a:cubicBezTo>
                <a:cubicBezTo>
                  <a:pt x="207310" y="1203385"/>
                  <a:pt x="44846" y="1512498"/>
                  <a:pt x="52035" y="1725283"/>
                </a:cubicBezTo>
                <a:cubicBezTo>
                  <a:pt x="59224" y="1938068"/>
                  <a:pt x="227439" y="2060275"/>
                  <a:pt x="241816" y="2268747"/>
                </a:cubicBezTo>
                <a:cubicBezTo>
                  <a:pt x="256193" y="2477219"/>
                  <a:pt x="156990" y="2858219"/>
                  <a:pt x="138299" y="2976113"/>
                </a:cubicBezTo>
                <a:cubicBezTo>
                  <a:pt x="119608" y="3094007"/>
                  <a:pt x="124640" y="3035060"/>
                  <a:pt x="129672" y="2976113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0581295" y="1544315"/>
            <a:ext cx="243234" cy="3044179"/>
          </a:xfrm>
          <a:custGeom>
            <a:avLst/>
            <a:gdLst>
              <a:gd name="connsiteX0" fmla="*/ 164178 w 243234"/>
              <a:gd name="connsiteY0" fmla="*/ 0 h 3044179"/>
              <a:gd name="connsiteX1" fmla="*/ 276 w 243234"/>
              <a:gd name="connsiteY1" fmla="*/ 457200 h 3044179"/>
              <a:gd name="connsiteX2" fmla="*/ 198684 w 243234"/>
              <a:gd name="connsiteY2" fmla="*/ 992038 h 3044179"/>
              <a:gd name="connsiteX3" fmla="*/ 52035 w 243234"/>
              <a:gd name="connsiteY3" fmla="*/ 1725283 h 3044179"/>
              <a:gd name="connsiteX4" fmla="*/ 241816 w 243234"/>
              <a:gd name="connsiteY4" fmla="*/ 2268747 h 3044179"/>
              <a:gd name="connsiteX5" fmla="*/ 138299 w 243234"/>
              <a:gd name="connsiteY5" fmla="*/ 2976113 h 3044179"/>
              <a:gd name="connsiteX6" fmla="*/ 129672 w 243234"/>
              <a:gd name="connsiteY6" fmla="*/ 2976113 h 3044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234" h="3044179">
                <a:moveTo>
                  <a:pt x="164178" y="0"/>
                </a:moveTo>
                <a:cubicBezTo>
                  <a:pt x="79351" y="145930"/>
                  <a:pt x="-5475" y="291860"/>
                  <a:pt x="276" y="457200"/>
                </a:cubicBezTo>
                <a:cubicBezTo>
                  <a:pt x="6027" y="622540"/>
                  <a:pt x="190058" y="780691"/>
                  <a:pt x="198684" y="992038"/>
                </a:cubicBezTo>
                <a:cubicBezTo>
                  <a:pt x="207310" y="1203385"/>
                  <a:pt x="44846" y="1512498"/>
                  <a:pt x="52035" y="1725283"/>
                </a:cubicBezTo>
                <a:cubicBezTo>
                  <a:pt x="59224" y="1938068"/>
                  <a:pt x="227439" y="2060275"/>
                  <a:pt x="241816" y="2268747"/>
                </a:cubicBezTo>
                <a:cubicBezTo>
                  <a:pt x="256193" y="2477219"/>
                  <a:pt x="156990" y="2858219"/>
                  <a:pt x="138299" y="2976113"/>
                </a:cubicBezTo>
                <a:cubicBezTo>
                  <a:pt x="119608" y="3094007"/>
                  <a:pt x="124640" y="3035060"/>
                  <a:pt x="129672" y="2976113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9615784" y="1544313"/>
            <a:ext cx="243234" cy="3044179"/>
          </a:xfrm>
          <a:custGeom>
            <a:avLst/>
            <a:gdLst>
              <a:gd name="connsiteX0" fmla="*/ 164178 w 243234"/>
              <a:gd name="connsiteY0" fmla="*/ 0 h 3044179"/>
              <a:gd name="connsiteX1" fmla="*/ 276 w 243234"/>
              <a:gd name="connsiteY1" fmla="*/ 457200 h 3044179"/>
              <a:gd name="connsiteX2" fmla="*/ 198684 w 243234"/>
              <a:gd name="connsiteY2" fmla="*/ 992038 h 3044179"/>
              <a:gd name="connsiteX3" fmla="*/ 52035 w 243234"/>
              <a:gd name="connsiteY3" fmla="*/ 1725283 h 3044179"/>
              <a:gd name="connsiteX4" fmla="*/ 241816 w 243234"/>
              <a:gd name="connsiteY4" fmla="*/ 2268747 h 3044179"/>
              <a:gd name="connsiteX5" fmla="*/ 138299 w 243234"/>
              <a:gd name="connsiteY5" fmla="*/ 2976113 h 3044179"/>
              <a:gd name="connsiteX6" fmla="*/ 129672 w 243234"/>
              <a:gd name="connsiteY6" fmla="*/ 2976113 h 3044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234" h="3044179">
                <a:moveTo>
                  <a:pt x="164178" y="0"/>
                </a:moveTo>
                <a:cubicBezTo>
                  <a:pt x="79351" y="145930"/>
                  <a:pt x="-5475" y="291860"/>
                  <a:pt x="276" y="457200"/>
                </a:cubicBezTo>
                <a:cubicBezTo>
                  <a:pt x="6027" y="622540"/>
                  <a:pt x="190058" y="780691"/>
                  <a:pt x="198684" y="992038"/>
                </a:cubicBezTo>
                <a:cubicBezTo>
                  <a:pt x="207310" y="1203385"/>
                  <a:pt x="44846" y="1512498"/>
                  <a:pt x="52035" y="1725283"/>
                </a:cubicBezTo>
                <a:cubicBezTo>
                  <a:pt x="59224" y="1938068"/>
                  <a:pt x="227439" y="2060275"/>
                  <a:pt x="241816" y="2268747"/>
                </a:cubicBezTo>
                <a:cubicBezTo>
                  <a:pt x="256193" y="2477219"/>
                  <a:pt x="156990" y="2858219"/>
                  <a:pt x="138299" y="2976113"/>
                </a:cubicBezTo>
                <a:cubicBezTo>
                  <a:pt x="119608" y="3094007"/>
                  <a:pt x="124640" y="3035060"/>
                  <a:pt x="129672" y="2976113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534764" y="4588492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</a:rPr>
              <a:t>T</a:t>
            </a:r>
            <a:r>
              <a:rPr lang="en-US" sz="2000" b="1" baseline="-25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115863" y="4584765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</a:rPr>
              <a:t>T</a:t>
            </a:r>
            <a:r>
              <a:rPr lang="en-US" sz="2000" b="1" baseline="-250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612813" y="4584765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</a:rPr>
              <a:t>T</a:t>
            </a:r>
            <a:r>
              <a:rPr lang="en-US" sz="2000" b="1" baseline="-250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949797" y="2405859"/>
            <a:ext cx="6009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980386" y="4240017"/>
            <a:ext cx="6009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584715" y="4584765"/>
            <a:ext cx="389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0000"/>
                </a:solidFill>
              </a:rPr>
              <a:t>T</a:t>
            </a:r>
            <a:r>
              <a:rPr lang="en-US" sz="2000" b="1" baseline="-25000" dirty="0" err="1">
                <a:solidFill>
                  <a:srgbClr val="000000"/>
                </a:solidFill>
              </a:rPr>
              <a:t>n</a:t>
            </a:r>
            <a:endParaRPr lang="en-US" sz="2000" b="1" baseline="-25000" dirty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936393" y="1248465"/>
            <a:ext cx="793353" cy="2958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949796" y="1248465"/>
            <a:ext cx="826527" cy="2958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509503" y="1305853"/>
            <a:ext cx="168648" cy="19434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263843" y="1305853"/>
            <a:ext cx="168648" cy="194342"/>
          </a:xfrm>
          <a:prstGeom prst="rect">
            <a:avLst/>
          </a:prstGeom>
          <a:solidFill>
            <a:srgbClr val="E0E06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018184" y="1306013"/>
            <a:ext cx="168648" cy="194342"/>
          </a:xfrm>
          <a:prstGeom prst="rect">
            <a:avLst/>
          </a:prstGeom>
          <a:solidFill>
            <a:srgbClr val="FFFE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550706" y="1305853"/>
            <a:ext cx="168648" cy="19434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0325089" y="1302594"/>
            <a:ext cx="168648" cy="19434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Magnetic Disk 35"/>
          <p:cNvSpPr/>
          <p:nvPr/>
        </p:nvSpPr>
        <p:spPr>
          <a:xfrm>
            <a:off x="8432492" y="5122189"/>
            <a:ext cx="2392038" cy="748813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Shared objects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101" y="5455426"/>
            <a:ext cx="938997" cy="938997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32" y="5561519"/>
            <a:ext cx="763315" cy="72680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18143"/>
            <a:ext cx="1287430" cy="93987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139" y="5736872"/>
            <a:ext cx="1634352" cy="232648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812" y="5541022"/>
            <a:ext cx="694113" cy="69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8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2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2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3.33333E-6 L 0.0181 -0.00047 " pathEditMode="relative" rAng="0" ptsTypes="AA">
                                      <p:cBhvr>
                                        <p:cTn id="66" dur="2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9" y="-23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3.7037E-7 L 0.01992 -0.00093 " pathEditMode="relative" rAng="0" ptsTypes="AA">
                                      <p:cBhvr>
                                        <p:cTn id="68" dur="2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-46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exit" presetSubtype="0" fill="hold" grpId="2" nodeType="withEffect">
                                  <p:stCondLst>
                                    <p:cond delay="2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2" presetClass="exit" presetSubtype="0" fill="hold" grpId="2" nodeType="withEffect">
                                  <p:stCondLst>
                                    <p:cond delay="2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2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2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3" presetClass="path" presetSubtype="0" accel="50000" decel="50000" fill="hold" grpId="1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0.00052 0.00185 L 0.04141 0.00347 " pathEditMode="relative" rAng="0" ptsTypes="AA">
                                      <p:cBhvr>
                                        <p:cTn id="80" dur="2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4" y="69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exit" presetSubtype="0" fill="hold" grpId="2" nodeType="withEffect">
                                  <p:stCondLst>
                                    <p:cond delay="4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9" grpId="0" animBg="1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29" grpId="1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4" grpId="0" animBg="1"/>
      <p:bldP spid="34" grpId="1" animBg="1"/>
      <p:bldP spid="34" grpId="2" animBg="1"/>
      <p:bldP spid="3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083734"/>
            <a:ext cx="10515600" cy="5266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 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875583" y="1303182"/>
            <a:ext cx="507251" cy="47016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0</a:t>
            </a:r>
          </a:p>
        </p:txBody>
      </p:sp>
      <p:cxnSp>
        <p:nvCxnSpPr>
          <p:cNvPr id="22" name="Straight Arrow Connector 21"/>
          <p:cNvCxnSpPr>
            <a:stCxn id="21" idx="3"/>
            <a:endCxn id="23" idx="7"/>
          </p:cNvCxnSpPr>
          <p:nvPr/>
        </p:nvCxnSpPr>
        <p:spPr>
          <a:xfrm flipH="1">
            <a:off x="1869497" y="1704495"/>
            <a:ext cx="1080371" cy="518408"/>
          </a:xfrm>
          <a:prstGeom prst="straightConnector1">
            <a:avLst/>
          </a:prstGeom>
          <a:ln w="31750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436532" y="2154049"/>
            <a:ext cx="507251" cy="470168"/>
          </a:xfrm>
          <a:prstGeom prst="ellipse">
            <a:avLst/>
          </a:prstGeom>
          <a:solidFill>
            <a:srgbClr val="DCD8B9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61914" y="1628453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25" name="Straight Arrow Connector 24"/>
          <p:cNvCxnSpPr>
            <a:stCxn id="23" idx="3"/>
            <a:endCxn id="26" idx="0"/>
          </p:cNvCxnSpPr>
          <p:nvPr/>
        </p:nvCxnSpPr>
        <p:spPr>
          <a:xfrm flipH="1">
            <a:off x="1091825" y="2555363"/>
            <a:ext cx="418992" cy="43698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838200" y="2992348"/>
            <a:ext cx="507251" cy="470168"/>
          </a:xfrm>
          <a:prstGeom prst="ellipse">
            <a:avLst/>
          </a:prstGeom>
          <a:solidFill>
            <a:srgbClr val="DCD8B9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92385" y="2262711"/>
            <a:ext cx="619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32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28" name="Straight Arrow Connector 27"/>
          <p:cNvCxnSpPr>
            <a:stCxn id="26" idx="4"/>
          </p:cNvCxnSpPr>
          <p:nvPr/>
        </p:nvCxnSpPr>
        <p:spPr>
          <a:xfrm>
            <a:off x="1091825" y="3462516"/>
            <a:ext cx="0" cy="378148"/>
          </a:xfrm>
          <a:prstGeom prst="straightConnector1">
            <a:avLst/>
          </a:prstGeom>
          <a:ln w="3175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95029" y="3425075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0" name="Oval 29"/>
          <p:cNvSpPr/>
          <p:nvPr/>
        </p:nvSpPr>
        <p:spPr>
          <a:xfrm>
            <a:off x="838200" y="3849849"/>
            <a:ext cx="507251" cy="470168"/>
          </a:xfrm>
          <a:prstGeom prst="ellipse">
            <a:avLst/>
          </a:prstGeom>
          <a:solidFill>
            <a:srgbClr val="DCD8B9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31" name="Oval 30"/>
          <p:cNvSpPr/>
          <p:nvPr/>
        </p:nvSpPr>
        <p:spPr>
          <a:xfrm>
            <a:off x="1400265" y="4600591"/>
            <a:ext cx="507251" cy="470168"/>
          </a:xfrm>
          <a:prstGeom prst="ellipse">
            <a:avLst/>
          </a:prstGeom>
          <a:solidFill>
            <a:srgbClr val="DCD8B9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4</a:t>
            </a:r>
          </a:p>
        </p:txBody>
      </p:sp>
      <p:cxnSp>
        <p:nvCxnSpPr>
          <p:cNvPr id="32" name="Straight Arrow Connector 31"/>
          <p:cNvCxnSpPr>
            <a:endCxn id="31" idx="1"/>
          </p:cNvCxnSpPr>
          <p:nvPr/>
        </p:nvCxnSpPr>
        <p:spPr>
          <a:xfrm>
            <a:off x="1115166" y="4318904"/>
            <a:ext cx="359385" cy="350541"/>
          </a:xfrm>
          <a:prstGeom prst="straightConnector1">
            <a:avLst/>
          </a:prstGeom>
          <a:ln w="3175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875583" y="5298350"/>
            <a:ext cx="507251" cy="470168"/>
          </a:xfrm>
          <a:prstGeom prst="ellipse">
            <a:avLst/>
          </a:prstGeom>
          <a:solidFill>
            <a:srgbClr val="DCD8B9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5</a:t>
            </a:r>
          </a:p>
        </p:txBody>
      </p:sp>
      <p:cxnSp>
        <p:nvCxnSpPr>
          <p:cNvPr id="34" name="Straight Arrow Connector 33"/>
          <p:cNvCxnSpPr>
            <a:endCxn id="33" idx="2"/>
          </p:cNvCxnSpPr>
          <p:nvPr/>
        </p:nvCxnSpPr>
        <p:spPr>
          <a:xfrm>
            <a:off x="1820428" y="5007468"/>
            <a:ext cx="1055155" cy="525966"/>
          </a:xfrm>
          <a:prstGeom prst="straightConnector1">
            <a:avLst/>
          </a:prstGeom>
          <a:ln w="3175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83351" y="4208345"/>
            <a:ext cx="619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021142" y="5168957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1" name="Oval 40"/>
          <p:cNvSpPr/>
          <p:nvPr/>
        </p:nvSpPr>
        <p:spPr>
          <a:xfrm>
            <a:off x="2655589" y="2977574"/>
            <a:ext cx="507251" cy="470168"/>
          </a:xfrm>
          <a:prstGeom prst="ellipse">
            <a:avLst/>
          </a:prstGeom>
          <a:solidFill>
            <a:srgbClr val="DCD8B9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6</a:t>
            </a:r>
          </a:p>
        </p:txBody>
      </p:sp>
      <p:cxnSp>
        <p:nvCxnSpPr>
          <p:cNvPr id="42" name="Straight Arrow Connector 41"/>
          <p:cNvCxnSpPr>
            <a:stCxn id="23" idx="5"/>
            <a:endCxn id="41" idx="1"/>
          </p:cNvCxnSpPr>
          <p:nvPr/>
        </p:nvCxnSpPr>
        <p:spPr>
          <a:xfrm>
            <a:off x="1869497" y="2555363"/>
            <a:ext cx="860378" cy="491066"/>
          </a:xfrm>
          <a:prstGeom prst="straightConnector1">
            <a:avLst/>
          </a:prstGeom>
          <a:ln w="2540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261995" y="2506312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917501" y="3459746"/>
            <a:ext cx="0" cy="37814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2663876" y="3847079"/>
            <a:ext cx="507251" cy="470168"/>
          </a:xfrm>
          <a:prstGeom prst="ellipse">
            <a:avLst/>
          </a:prstGeom>
          <a:solidFill>
            <a:srgbClr val="DCD8B9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46" name="Oval 45"/>
          <p:cNvSpPr/>
          <p:nvPr/>
        </p:nvSpPr>
        <p:spPr>
          <a:xfrm>
            <a:off x="3357394" y="4598958"/>
            <a:ext cx="507251" cy="470168"/>
          </a:xfrm>
          <a:prstGeom prst="ellipse">
            <a:avLst/>
          </a:prstGeom>
          <a:solidFill>
            <a:srgbClr val="DCD8B9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8</a:t>
            </a:r>
          </a:p>
        </p:txBody>
      </p:sp>
      <p:cxnSp>
        <p:nvCxnSpPr>
          <p:cNvPr id="47" name="Straight Arrow Connector 46"/>
          <p:cNvCxnSpPr>
            <a:stCxn id="45" idx="4"/>
            <a:endCxn id="46" idx="1"/>
          </p:cNvCxnSpPr>
          <p:nvPr/>
        </p:nvCxnSpPr>
        <p:spPr>
          <a:xfrm>
            <a:off x="2917501" y="4317247"/>
            <a:ext cx="514179" cy="350565"/>
          </a:xfrm>
          <a:prstGeom prst="straightConnector1">
            <a:avLst/>
          </a:prstGeom>
          <a:ln w="2540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6" idx="4"/>
          </p:cNvCxnSpPr>
          <p:nvPr/>
        </p:nvCxnSpPr>
        <p:spPr>
          <a:xfrm flipH="1">
            <a:off x="3308548" y="5069126"/>
            <a:ext cx="302472" cy="298079"/>
          </a:xfrm>
          <a:prstGeom prst="straightConnector1">
            <a:avLst/>
          </a:prstGeom>
          <a:ln w="2540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846354" y="4364086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52" name="Oval 51"/>
          <p:cNvSpPr/>
          <p:nvPr/>
        </p:nvSpPr>
        <p:spPr>
          <a:xfrm>
            <a:off x="3404581" y="3768389"/>
            <a:ext cx="507251" cy="470168"/>
          </a:xfrm>
          <a:prstGeom prst="ellipse">
            <a:avLst/>
          </a:prstGeom>
          <a:solidFill>
            <a:srgbClr val="DCD8B9"/>
          </a:solidFill>
          <a:ln w="6350">
            <a:solidFill>
              <a:srgbClr val="002060"/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9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3067256" y="3400298"/>
            <a:ext cx="514179" cy="350565"/>
          </a:xfrm>
          <a:prstGeom prst="straightConnector1">
            <a:avLst/>
          </a:prstGeom>
          <a:ln w="31750">
            <a:solidFill>
              <a:srgbClr val="B94C1D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668809" y="4238557"/>
            <a:ext cx="0" cy="37814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257143" y="3265517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66" name="Oval 65"/>
          <p:cNvSpPr/>
          <p:nvPr/>
        </p:nvSpPr>
        <p:spPr>
          <a:xfrm>
            <a:off x="4163424" y="2163385"/>
            <a:ext cx="507251" cy="47016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17121" y="2210599"/>
            <a:ext cx="450497" cy="3434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10</a:t>
            </a:r>
          </a:p>
        </p:txBody>
      </p:sp>
      <p:cxnSp>
        <p:nvCxnSpPr>
          <p:cNvPr id="68" name="Straight Arrow Connector 67"/>
          <p:cNvCxnSpPr>
            <a:stCxn id="21" idx="5"/>
            <a:endCxn id="66" idx="1"/>
          </p:cNvCxnSpPr>
          <p:nvPr/>
        </p:nvCxnSpPr>
        <p:spPr>
          <a:xfrm>
            <a:off x="3308548" y="1704495"/>
            <a:ext cx="929161" cy="527744"/>
          </a:xfrm>
          <a:prstGeom prst="straightConnector1">
            <a:avLst/>
          </a:prstGeom>
          <a:ln w="6350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622099" y="1459375"/>
            <a:ext cx="619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3200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71" name="Oval 70"/>
          <p:cNvSpPr/>
          <p:nvPr/>
        </p:nvSpPr>
        <p:spPr>
          <a:xfrm>
            <a:off x="5059562" y="2991784"/>
            <a:ext cx="507251" cy="470168"/>
          </a:xfrm>
          <a:prstGeom prst="ellipse">
            <a:avLst/>
          </a:prstGeom>
          <a:solidFill>
            <a:srgbClr val="DBD7B8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122317" y="3047500"/>
            <a:ext cx="4504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14</a:t>
            </a:r>
          </a:p>
        </p:txBody>
      </p:sp>
      <p:cxnSp>
        <p:nvCxnSpPr>
          <p:cNvPr id="73" name="Straight Arrow Connector 72"/>
          <p:cNvCxnSpPr>
            <a:stCxn id="66" idx="5"/>
            <a:endCxn id="71" idx="1"/>
          </p:cNvCxnSpPr>
          <p:nvPr/>
        </p:nvCxnSpPr>
        <p:spPr>
          <a:xfrm>
            <a:off x="4596389" y="2564699"/>
            <a:ext cx="537459" cy="495940"/>
          </a:xfrm>
          <a:prstGeom prst="straightConnector1">
            <a:avLst/>
          </a:prstGeom>
          <a:ln w="31750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889180" y="2565560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5330230" y="3474658"/>
            <a:ext cx="0" cy="378148"/>
          </a:xfrm>
          <a:prstGeom prst="straightConnector1">
            <a:avLst/>
          </a:prstGeom>
          <a:ln w="3175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5066103" y="3847079"/>
            <a:ext cx="507251" cy="47016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128858" y="3885791"/>
            <a:ext cx="450497" cy="3434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12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4422458" y="2640555"/>
            <a:ext cx="0" cy="378148"/>
          </a:xfrm>
          <a:prstGeom prst="straightConnector1">
            <a:avLst/>
          </a:prstGeom>
          <a:ln w="63500">
            <a:solidFill>
              <a:srgbClr val="B94C1D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817184" y="2390243"/>
            <a:ext cx="619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85" name="Oval 84"/>
          <p:cNvSpPr/>
          <p:nvPr/>
        </p:nvSpPr>
        <p:spPr>
          <a:xfrm>
            <a:off x="4187240" y="3012976"/>
            <a:ext cx="507251" cy="470168"/>
          </a:xfrm>
          <a:prstGeom prst="ellipse">
            <a:avLst/>
          </a:prstGeom>
          <a:solidFill>
            <a:srgbClr val="DCD9B9"/>
          </a:solidFill>
          <a:ln w="6350">
            <a:solidFill>
              <a:srgbClr val="002060"/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249996" y="3085696"/>
            <a:ext cx="450497" cy="343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11</a:t>
            </a: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4574049" y="3457820"/>
            <a:ext cx="537459" cy="495940"/>
          </a:xfrm>
          <a:prstGeom prst="straightConnector1">
            <a:avLst/>
          </a:prstGeom>
          <a:ln w="63500">
            <a:solidFill>
              <a:srgbClr val="907647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453451" y="3568164"/>
            <a:ext cx="411667" cy="343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89" name="Oval 88"/>
          <p:cNvSpPr/>
          <p:nvPr/>
        </p:nvSpPr>
        <p:spPr>
          <a:xfrm>
            <a:off x="4205221" y="4609823"/>
            <a:ext cx="507251" cy="470168"/>
          </a:xfrm>
          <a:prstGeom prst="ellipse">
            <a:avLst/>
          </a:prstGeom>
          <a:solidFill>
            <a:srgbClr val="DBD7B8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277035" y="4674041"/>
            <a:ext cx="4504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13</a:t>
            </a:r>
          </a:p>
        </p:txBody>
      </p:sp>
      <p:cxnSp>
        <p:nvCxnSpPr>
          <p:cNvPr id="91" name="Straight Arrow Connector 90"/>
          <p:cNvCxnSpPr>
            <a:endCxn id="89" idx="7"/>
          </p:cNvCxnSpPr>
          <p:nvPr/>
        </p:nvCxnSpPr>
        <p:spPr>
          <a:xfrm flipH="1">
            <a:off x="4638186" y="4263200"/>
            <a:ext cx="490673" cy="415478"/>
          </a:xfrm>
          <a:prstGeom prst="straightConnector1">
            <a:avLst/>
          </a:prstGeom>
          <a:ln w="2540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866424" y="4355770"/>
            <a:ext cx="4116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93" name="Straight Arrow Connector 92"/>
          <p:cNvCxnSpPr/>
          <p:nvPr/>
        </p:nvCxnSpPr>
        <p:spPr>
          <a:xfrm flipH="1">
            <a:off x="3382833" y="5007468"/>
            <a:ext cx="885143" cy="525966"/>
          </a:xfrm>
          <a:prstGeom prst="straightConnector1">
            <a:avLst/>
          </a:prstGeom>
          <a:ln w="2540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900033" y="5166429"/>
            <a:ext cx="4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709937" y="6001200"/>
            <a:ext cx="3017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dependent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B94C1D"/>
                </a:solidFill>
              </a:rPr>
              <a:t>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345928" y="3241259"/>
            <a:ext cx="619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32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668809" y="4064623"/>
            <a:ext cx="619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32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361064" y="3339568"/>
            <a:ext cx="619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846354" y="4699564"/>
            <a:ext cx="619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98" name="Title 1"/>
          <p:cNvSpPr>
            <a:spLocks noGrp="1"/>
          </p:cNvSpPr>
          <p:nvPr>
            <p:ph type="title"/>
          </p:nvPr>
        </p:nvSpPr>
        <p:spPr>
          <a:xfrm>
            <a:off x="838200" y="44027"/>
            <a:ext cx="10515600" cy="948267"/>
          </a:xfrm>
        </p:spPr>
        <p:txBody>
          <a:bodyPr>
            <a:normAutofit/>
          </a:bodyPr>
          <a:lstStyle/>
          <a:p>
            <a:r>
              <a:rPr lang="en-US" b="0" dirty="0">
                <a:latin typeface="Sitka Subheading" panose="02000505000000020004" pitchFamily="2" charset="0"/>
              </a:rPr>
              <a:t>Dependence-Covering Sequence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6086424" y="1359486"/>
                <a:ext cx="5541217" cy="2123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transition sequence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dependence-covering sequence 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a transition sequence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if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relative ordering of all the pairs of dependent transitions in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preserved in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20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 new incoming dependence into transitions of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2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20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6424" y="1359486"/>
                <a:ext cx="5541217" cy="2123658"/>
              </a:xfrm>
              <a:prstGeom prst="rect">
                <a:avLst/>
              </a:prstGeom>
              <a:blipFill>
                <a:blip r:embed="rId3"/>
                <a:stretch>
                  <a:fillRect l="-1430" t="-2011" r="-1430" b="-5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6316994" y="3953790"/>
                <a:ext cx="5036806" cy="1053678"/>
              </a:xfrm>
              <a:prstGeom prst="rect">
                <a:avLst/>
              </a:prstGeom>
              <a:solidFill>
                <a:schemeClr val="bg1"/>
              </a:solidFill>
              <a:ln w="4762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Event handlers in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𝑤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 be reordered in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provided dependences in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not altered.</a:t>
                </a:r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6994" y="3953790"/>
                <a:ext cx="5036806" cy="1053678"/>
              </a:xfrm>
              <a:prstGeom prst="rect">
                <a:avLst/>
              </a:prstGeom>
              <a:blipFill>
                <a:blip r:embed="rId4"/>
                <a:stretch>
                  <a:fillRect l="-1078"/>
                </a:stretch>
              </a:blipFill>
              <a:ln w="47625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4561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185"/>
            <a:ext cx="10515600" cy="5266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48654"/>
            <a:ext cx="2743200" cy="25294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11</a:t>
            </a:r>
          </a:p>
        </p:txBody>
      </p:sp>
      <p:sp>
        <p:nvSpPr>
          <p:cNvPr id="122" name="Oval 121"/>
          <p:cNvSpPr/>
          <p:nvPr/>
        </p:nvSpPr>
        <p:spPr>
          <a:xfrm>
            <a:off x="7460246" y="260704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0</a:t>
            </a:r>
          </a:p>
        </p:txBody>
      </p:sp>
      <p:cxnSp>
        <p:nvCxnSpPr>
          <p:cNvPr id="123" name="Straight Arrow Connector 122"/>
          <p:cNvCxnSpPr>
            <a:stCxn id="122" idx="3"/>
            <a:endCxn id="124" idx="7"/>
          </p:cNvCxnSpPr>
          <p:nvPr/>
        </p:nvCxnSpPr>
        <p:spPr>
          <a:xfrm flipH="1">
            <a:off x="6851433" y="692322"/>
            <a:ext cx="683802" cy="343475"/>
          </a:xfrm>
          <a:prstGeom prst="straightConnector1">
            <a:avLst/>
          </a:prstGeom>
          <a:ln w="31750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6414368" y="961743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6797705" y="526598"/>
            <a:ext cx="41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28" name="Oval 127"/>
          <p:cNvSpPr/>
          <p:nvPr/>
        </p:nvSpPr>
        <p:spPr>
          <a:xfrm>
            <a:off x="8423947" y="961743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7</a:t>
            </a:r>
          </a:p>
        </p:txBody>
      </p:sp>
      <p:cxnSp>
        <p:nvCxnSpPr>
          <p:cNvPr id="129" name="Straight Arrow Connector 128"/>
          <p:cNvCxnSpPr>
            <a:stCxn id="122" idx="5"/>
            <a:endCxn id="128" idx="1"/>
          </p:cNvCxnSpPr>
          <p:nvPr/>
        </p:nvCxnSpPr>
        <p:spPr>
          <a:xfrm>
            <a:off x="7897311" y="692322"/>
            <a:ext cx="601625" cy="343475"/>
          </a:xfrm>
          <a:prstGeom prst="straightConnector1">
            <a:avLst/>
          </a:prstGeom>
          <a:ln w="317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8214487" y="566178"/>
            <a:ext cx="41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138" name="Straight Arrow Connector 137"/>
          <p:cNvCxnSpPr>
            <a:endCxn id="147" idx="0"/>
          </p:cNvCxnSpPr>
          <p:nvPr/>
        </p:nvCxnSpPr>
        <p:spPr>
          <a:xfrm>
            <a:off x="6670395" y="1464412"/>
            <a:ext cx="0" cy="416582"/>
          </a:xfrm>
          <a:prstGeom prst="straightConnector1">
            <a:avLst/>
          </a:prstGeom>
          <a:ln w="317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6269841" y="1424144"/>
            <a:ext cx="41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baseline="-25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47" name="Oval 146"/>
          <p:cNvSpPr/>
          <p:nvPr/>
        </p:nvSpPr>
        <p:spPr>
          <a:xfrm>
            <a:off x="6414368" y="1880994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</a:p>
        </p:txBody>
      </p:sp>
      <p:cxnSp>
        <p:nvCxnSpPr>
          <p:cNvPr id="151" name="Straight Arrow Connector 150"/>
          <p:cNvCxnSpPr/>
          <p:nvPr/>
        </p:nvCxnSpPr>
        <p:spPr>
          <a:xfrm>
            <a:off x="6670395" y="2378224"/>
            <a:ext cx="0" cy="416582"/>
          </a:xfrm>
          <a:prstGeom prst="straightConnector1">
            <a:avLst/>
          </a:prstGeom>
          <a:ln w="3175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6414368" y="2794806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3</a:t>
            </a:r>
          </a:p>
        </p:txBody>
      </p:sp>
      <p:cxnSp>
        <p:nvCxnSpPr>
          <p:cNvPr id="170" name="Straight Arrow Connector 169"/>
          <p:cNvCxnSpPr/>
          <p:nvPr/>
        </p:nvCxnSpPr>
        <p:spPr>
          <a:xfrm>
            <a:off x="6670395" y="3296517"/>
            <a:ext cx="0" cy="416582"/>
          </a:xfrm>
          <a:prstGeom prst="straightConnector1">
            <a:avLst/>
          </a:prstGeom>
          <a:ln w="3175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6274220" y="3274559"/>
            <a:ext cx="41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74" name="Oval 173"/>
          <p:cNvSpPr/>
          <p:nvPr/>
        </p:nvSpPr>
        <p:spPr>
          <a:xfrm>
            <a:off x="6414368" y="3713099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4</a:t>
            </a:r>
          </a:p>
        </p:txBody>
      </p:sp>
      <p:cxnSp>
        <p:nvCxnSpPr>
          <p:cNvPr id="180" name="Straight Arrow Connector 179"/>
          <p:cNvCxnSpPr/>
          <p:nvPr/>
        </p:nvCxnSpPr>
        <p:spPr>
          <a:xfrm>
            <a:off x="8709388" y="1465909"/>
            <a:ext cx="0" cy="416582"/>
          </a:xfrm>
          <a:prstGeom prst="straightConnector1">
            <a:avLst/>
          </a:prstGeom>
          <a:ln w="31750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Oval 180"/>
          <p:cNvSpPr/>
          <p:nvPr/>
        </p:nvSpPr>
        <p:spPr>
          <a:xfrm>
            <a:off x="8453361" y="1882491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8</a:t>
            </a:r>
          </a:p>
        </p:txBody>
      </p:sp>
      <p:cxnSp>
        <p:nvCxnSpPr>
          <p:cNvPr id="182" name="Straight Arrow Connector 181"/>
          <p:cNvCxnSpPr/>
          <p:nvPr/>
        </p:nvCxnSpPr>
        <p:spPr>
          <a:xfrm>
            <a:off x="8709388" y="2389660"/>
            <a:ext cx="0" cy="416582"/>
          </a:xfrm>
          <a:prstGeom prst="straightConnector1">
            <a:avLst/>
          </a:prstGeom>
          <a:ln w="3175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Oval 182"/>
          <p:cNvSpPr/>
          <p:nvPr/>
        </p:nvSpPr>
        <p:spPr>
          <a:xfrm>
            <a:off x="8453361" y="2806242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9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8756401" y="3339012"/>
            <a:ext cx="41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0749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b="1" baseline="-25000" dirty="0">
                <a:solidFill>
                  <a:srgbClr val="40749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186" name="Straight Arrow Connector 185"/>
          <p:cNvCxnSpPr/>
          <p:nvPr/>
        </p:nvCxnSpPr>
        <p:spPr>
          <a:xfrm>
            <a:off x="8712091" y="3296517"/>
            <a:ext cx="0" cy="416582"/>
          </a:xfrm>
          <a:prstGeom prst="straightConnector1">
            <a:avLst/>
          </a:prstGeom>
          <a:ln w="31750">
            <a:solidFill>
              <a:srgbClr val="407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6254950" y="4202079"/>
            <a:ext cx="41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0749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b="1" baseline="-25000" dirty="0">
                <a:solidFill>
                  <a:srgbClr val="40749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8765897" y="1475848"/>
            <a:ext cx="41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8757198" y="2358351"/>
            <a:ext cx="41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6055416" y="4989297"/>
            <a:ext cx="595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40749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3200" b="1" baseline="-25000" dirty="0">
                <a:solidFill>
                  <a:srgbClr val="40749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6113355" y="2189103"/>
            <a:ext cx="702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55" name="Straight Arrow Connector 54"/>
          <p:cNvCxnSpPr>
            <a:endCxn id="56" idx="0"/>
          </p:cNvCxnSpPr>
          <p:nvPr/>
        </p:nvCxnSpPr>
        <p:spPr>
          <a:xfrm>
            <a:off x="6669906" y="4217650"/>
            <a:ext cx="0" cy="416582"/>
          </a:xfrm>
          <a:prstGeom prst="straightConnector1">
            <a:avLst/>
          </a:prstGeom>
          <a:ln w="31750">
            <a:solidFill>
              <a:srgbClr val="407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413879" y="4634232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5</a:t>
            </a:r>
          </a:p>
        </p:txBody>
      </p:sp>
      <p:cxnSp>
        <p:nvCxnSpPr>
          <p:cNvPr id="57" name="Straight Arrow Connector 56"/>
          <p:cNvCxnSpPr>
            <a:endCxn id="58" idx="0"/>
          </p:cNvCxnSpPr>
          <p:nvPr/>
        </p:nvCxnSpPr>
        <p:spPr>
          <a:xfrm>
            <a:off x="6664732" y="5145881"/>
            <a:ext cx="0" cy="416582"/>
          </a:xfrm>
          <a:prstGeom prst="straightConnector1">
            <a:avLst/>
          </a:prstGeom>
          <a:ln w="31750">
            <a:solidFill>
              <a:srgbClr val="407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6408705" y="5562463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6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8715513" y="4244948"/>
            <a:ext cx="0" cy="416582"/>
          </a:xfrm>
          <a:prstGeom prst="straightConnector1">
            <a:avLst/>
          </a:prstGeom>
          <a:ln w="31750">
            <a:solidFill>
              <a:srgbClr val="407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8715069" y="5181410"/>
            <a:ext cx="0" cy="416582"/>
          </a:xfrm>
          <a:prstGeom prst="straightConnector1">
            <a:avLst/>
          </a:prstGeom>
          <a:ln w="3175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8740841" y="4132857"/>
            <a:ext cx="595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40749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3200" b="1" baseline="-25000" dirty="0">
                <a:solidFill>
                  <a:srgbClr val="40749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755735" y="5041783"/>
            <a:ext cx="603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90" name="Title 1"/>
          <p:cNvSpPr>
            <a:spLocks noGrp="1"/>
          </p:cNvSpPr>
          <p:nvPr>
            <p:ph type="title"/>
          </p:nvPr>
        </p:nvSpPr>
        <p:spPr>
          <a:xfrm>
            <a:off x="838200" y="34088"/>
            <a:ext cx="10515600" cy="948267"/>
          </a:xfrm>
        </p:spPr>
        <p:txBody>
          <a:bodyPr>
            <a:normAutofit/>
          </a:bodyPr>
          <a:lstStyle/>
          <a:p>
            <a:r>
              <a:rPr lang="en-US" b="0" dirty="0">
                <a:latin typeface="Sitka Subheading" panose="02000505000000020004" pitchFamily="2" charset="0"/>
              </a:rPr>
              <a:t>Dependence-Covering Sets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452129" y="3722233"/>
            <a:ext cx="512054" cy="505672"/>
            <a:chOff x="9774027" y="3871318"/>
            <a:chExt cx="512054" cy="505672"/>
          </a:xfrm>
        </p:grpSpPr>
        <p:sp>
          <p:nvSpPr>
            <p:cNvPr id="50" name="Oval 49"/>
            <p:cNvSpPr/>
            <p:nvPr/>
          </p:nvSpPr>
          <p:spPr>
            <a:xfrm>
              <a:off x="9774027" y="3871318"/>
              <a:ext cx="512054" cy="505672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baseline="-25000" dirty="0">
                <a:solidFill>
                  <a:srgbClr val="00206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9825491" y="3924135"/>
              <a:ext cx="4310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2060"/>
                  </a:solidFill>
                </a:rPr>
                <a:t>s</a:t>
              </a:r>
              <a:r>
                <a:rPr lang="en-US" b="1" baseline="-25000" dirty="0">
                  <a:solidFill>
                    <a:srgbClr val="002060"/>
                  </a:solidFill>
                </a:rPr>
                <a:t>10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448760" y="4675840"/>
            <a:ext cx="512054" cy="505672"/>
            <a:chOff x="9774027" y="3871318"/>
            <a:chExt cx="512054" cy="505672"/>
          </a:xfrm>
        </p:grpSpPr>
        <p:sp>
          <p:nvSpPr>
            <p:cNvPr id="54" name="Oval 53"/>
            <p:cNvSpPr/>
            <p:nvPr/>
          </p:nvSpPr>
          <p:spPr>
            <a:xfrm>
              <a:off x="9774027" y="3871318"/>
              <a:ext cx="512054" cy="505672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baseline="-25000" dirty="0">
                <a:solidFill>
                  <a:srgbClr val="00206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9825491" y="3924135"/>
              <a:ext cx="4310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2060"/>
                  </a:solidFill>
                </a:rPr>
                <a:t>s</a:t>
              </a:r>
              <a:r>
                <a:rPr lang="en-US" b="1" baseline="-25000" dirty="0">
                  <a:solidFill>
                    <a:srgbClr val="002060"/>
                  </a:solidFill>
                </a:rPr>
                <a:t>11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8455330" y="5601933"/>
            <a:ext cx="512054" cy="505672"/>
            <a:chOff x="9774027" y="3871318"/>
            <a:chExt cx="512054" cy="505672"/>
          </a:xfrm>
        </p:grpSpPr>
        <p:sp>
          <p:nvSpPr>
            <p:cNvPr id="67" name="Oval 66"/>
            <p:cNvSpPr/>
            <p:nvPr/>
          </p:nvSpPr>
          <p:spPr>
            <a:xfrm>
              <a:off x="9774027" y="3871318"/>
              <a:ext cx="512054" cy="505672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baseline="-25000" dirty="0">
                <a:solidFill>
                  <a:srgbClr val="00206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9825491" y="3924135"/>
              <a:ext cx="4310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2060"/>
                  </a:solidFill>
                </a:rPr>
                <a:t>s</a:t>
              </a:r>
              <a:r>
                <a:rPr lang="en-US" b="1" baseline="-25000" dirty="0">
                  <a:solidFill>
                    <a:srgbClr val="002060"/>
                  </a:solidFill>
                </a:rPr>
                <a:t>12</a:t>
              </a: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6520070" y="6157859"/>
            <a:ext cx="4854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sz="20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534242" y="6158908"/>
            <a:ext cx="512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sz="20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013520" y="2706570"/>
            <a:ext cx="3017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sz="20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</a:t>
            </a:r>
            <a:r>
              <a:rPr lang="en-US" sz="20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NOT</a:t>
            </a:r>
          </a:p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dependence-covering</a:t>
            </a:r>
          </a:p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sequences of each other.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958093" y="1010431"/>
                <a:ext cx="4621977" cy="2397499"/>
              </a:xfrm>
              <a:prstGeom prst="rect">
                <a:avLst/>
              </a:prstGeom>
              <a:solidFill>
                <a:schemeClr val="bg1"/>
              </a:solidFill>
              <a:ln w="4762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set of transitions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at a state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said to be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dependence-covering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if for any sequence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executed from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 dependence-covering sequence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starting with some transition in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 be explored.</a:t>
                </a:r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093" y="1010431"/>
                <a:ext cx="4621977" cy="2397499"/>
              </a:xfrm>
              <a:prstGeom prst="rect">
                <a:avLst/>
              </a:prstGeom>
              <a:blipFill>
                <a:blip r:embed="rId3"/>
                <a:stretch>
                  <a:fillRect l="-1436" r="-392"/>
                </a:stretch>
              </a:blipFill>
              <a:ln w="47625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096604" y="3619214"/>
                <a:ext cx="20143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={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…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604" y="3619214"/>
                <a:ext cx="2014333" cy="400110"/>
              </a:xfrm>
              <a:prstGeom prst="rect">
                <a:avLst/>
              </a:prstGeom>
              <a:blipFill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Straight Connector 73"/>
          <p:cNvCxnSpPr/>
          <p:nvPr/>
        </p:nvCxnSpPr>
        <p:spPr>
          <a:xfrm flipH="1">
            <a:off x="2146324" y="3993011"/>
            <a:ext cx="482124" cy="1558187"/>
          </a:xfrm>
          <a:prstGeom prst="line">
            <a:avLst/>
          </a:prstGeom>
          <a:ln w="15875">
            <a:solidFill>
              <a:srgbClr val="00206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2692377" y="3993011"/>
            <a:ext cx="460705" cy="1520949"/>
          </a:xfrm>
          <a:prstGeom prst="line">
            <a:avLst/>
          </a:prstGeom>
          <a:ln w="15875">
            <a:solidFill>
              <a:srgbClr val="00206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2924225" y="5539218"/>
            <a:ext cx="637341" cy="366065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s’’</a:t>
            </a:r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1817261" y="5551198"/>
            <a:ext cx="637341" cy="366065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s’</a:t>
            </a:r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2346565" y="3623238"/>
            <a:ext cx="637341" cy="366065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endParaRPr lang="en-US" b="1" baseline="-25000" dirty="0">
              <a:solidFill>
                <a:srgbClr val="002060"/>
              </a:solidFill>
            </a:endParaRP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2694561" y="4002934"/>
            <a:ext cx="103856" cy="336235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2766261" y="3955360"/>
                <a:ext cx="3843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6261" y="3955360"/>
                <a:ext cx="384336" cy="369332"/>
              </a:xfrm>
              <a:prstGeom prst="rect">
                <a:avLst/>
              </a:prstGeom>
              <a:blipFill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1840850" y="4496916"/>
                <a:ext cx="4142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850" y="4496916"/>
                <a:ext cx="41421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3082988" y="4491884"/>
                <a:ext cx="376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988" y="4491884"/>
                <a:ext cx="37645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 flipH="1">
                <a:off x="1079388" y="6084887"/>
                <a:ext cx="41784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dependence-covering sequence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𝑤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079388" y="6084887"/>
                <a:ext cx="4178411" cy="369332"/>
              </a:xfrm>
              <a:prstGeom prst="rect">
                <a:avLst/>
              </a:prstGeom>
              <a:blipFill>
                <a:blip r:embed="rId8"/>
                <a:stretch>
                  <a:fillRect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/>
          <p:cNvSpPr txBox="1"/>
          <p:nvPr/>
        </p:nvSpPr>
        <p:spPr>
          <a:xfrm>
            <a:off x="8679974" y="360293"/>
            <a:ext cx="222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DCS:{</a:t>
            </a:r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baseline="-25000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45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/>
      <p:bldP spid="78" grpId="0" animBg="1"/>
      <p:bldP spid="79" grpId="0" animBg="1"/>
      <p:bldP spid="80" grpId="0" animBg="1"/>
      <p:bldP spid="82" grpId="0"/>
      <p:bldP spid="83" grpId="0"/>
      <p:bldP spid="84" grpId="0"/>
      <p:bldP spid="6" grpId="0"/>
      <p:bldP spid="8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3734"/>
            <a:ext cx="10515600" cy="5266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00FF"/>
                </a:solidFill>
                <a:latin typeface="Californian FB" panose="0207040306080B030204" pitchFamily="18" charset="0"/>
                <a:cs typeface="Segoe UI Light" panose="020B0502040204020203" pitchFamily="34" charset="0"/>
              </a:rPr>
              <a:t>Theorem</a:t>
            </a:r>
            <a:r>
              <a:rPr lang="en-US" sz="3200" dirty="0"/>
              <a:t>: State space exploration of a finite and acyclic state space using dependence-covering sets preserves all deadlock cycles and assertion violations.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200" dirty="0"/>
              <a:t>Enables better reduction of state space, for event-driven programs</a:t>
            </a:r>
            <a:r>
              <a:rPr lang="en-US" dirty="0"/>
              <a:t>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48654"/>
            <a:ext cx="2743200" cy="25294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12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44027"/>
            <a:ext cx="10515600" cy="948267"/>
          </a:xfrm>
        </p:spPr>
        <p:txBody>
          <a:bodyPr>
            <a:normAutofit/>
          </a:bodyPr>
          <a:lstStyle/>
          <a:p>
            <a:r>
              <a:rPr lang="en-US" b="0" dirty="0">
                <a:latin typeface="Sitka Subheading" panose="02000505000000020004" pitchFamily="2" charset="0"/>
              </a:rPr>
              <a:t>Properties of Dependence-Covering Sets</a:t>
            </a:r>
          </a:p>
        </p:txBody>
      </p:sp>
    </p:spTree>
    <p:extLst>
      <p:ext uri="{BB962C8B-B14F-4D97-AF65-F5344CB8AC3E}">
        <p14:creationId xmlns:p14="http://schemas.microsoft.com/office/powerpoint/2010/main" val="3793149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3734"/>
            <a:ext cx="10515600" cy="5266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EM-DPOR</a:t>
            </a:r>
            <a:r>
              <a:rPr lang="en-US" dirty="0"/>
              <a:t> extends DPOR algorithm to compute dependence-covering sets for event-driven programs.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EM-Explorer</a:t>
            </a:r>
            <a:r>
              <a:rPr lang="en-US" dirty="0"/>
              <a:t> – a prototype exploration framework for event-driven programs. Used to compare EM-DPOR and DPOR.</a:t>
            </a:r>
          </a:p>
          <a:p>
            <a:r>
              <a:rPr lang="en-US" dirty="0"/>
              <a:t>EM-Explorer emulates concurrency semantics of event-driven programs, on a trace obtained from event-driven programs.</a:t>
            </a:r>
          </a:p>
          <a:p>
            <a:pPr lvl="1"/>
            <a:r>
              <a:rPr lang="en-US" dirty="0"/>
              <a:t>Tested on execution traces of Android apps generated using a tool called </a:t>
            </a:r>
            <a:r>
              <a:rPr lang="en-US" dirty="0" err="1"/>
              <a:t>DroidRacer</a:t>
            </a:r>
            <a:r>
              <a:rPr lang="en-US" dirty="0"/>
              <a:t>  </a:t>
            </a:r>
            <a:r>
              <a:rPr lang="en-US" dirty="0">
                <a:solidFill>
                  <a:srgbClr val="0000FF"/>
                </a:solidFill>
              </a:rPr>
              <a:t>[Maiya et al., PLDI '14]</a:t>
            </a:r>
            <a:r>
              <a:rPr lang="en-US" dirty="0"/>
              <a:t>.</a:t>
            </a:r>
          </a:p>
          <a:p>
            <a:r>
              <a:rPr lang="en-US" dirty="0"/>
              <a:t>Explores various interleaving of transitions given an execution sequence of an event-driven program.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48654"/>
            <a:ext cx="2743200" cy="25294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13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44027"/>
            <a:ext cx="10515600" cy="948267"/>
          </a:xfrm>
        </p:spPr>
        <p:txBody>
          <a:bodyPr>
            <a:normAutofit/>
          </a:bodyPr>
          <a:lstStyle/>
          <a:p>
            <a:r>
              <a:rPr lang="en-US" b="0" dirty="0">
                <a:latin typeface="Sitka Subheading" panose="02000505000000020004" pitchFamily="2" charset="0"/>
              </a:rPr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491421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9180"/>
            <a:ext cx="10515600" cy="5266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594993"/>
              </p:ext>
            </p:extLst>
          </p:nvPr>
        </p:nvGraphicFramePr>
        <p:xfrm>
          <a:off x="533400" y="1016521"/>
          <a:ext cx="11132773" cy="3310654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66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8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5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3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3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3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58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78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836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94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49669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D2A64"/>
                          </a:solidFill>
                        </a:rPr>
                        <a:t>Android applications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D2A64"/>
                          </a:solidFill>
                        </a:rPr>
                        <a:t>Trace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D2A64"/>
                          </a:solidFill>
                        </a:rPr>
                        <a:t>length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D2A64"/>
                          </a:solidFill>
                        </a:rPr>
                        <a:t>Threads/Events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D2A64"/>
                          </a:solidFill>
                        </a:rPr>
                        <a:t>Shared objects</a:t>
                      </a:r>
                    </a:p>
                    <a:p>
                      <a:pPr algn="ctr"/>
                      <a:endParaRPr lang="en-US" dirty="0">
                        <a:solidFill>
                          <a:srgbClr val="0D2A6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D2A64"/>
                          </a:solidFill>
                        </a:rPr>
                        <a:t>DPOR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D2A64"/>
                          </a:solidFill>
                        </a:rPr>
                        <a:t>EM-DPOR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6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Seq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Transitions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Time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Seq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Transitions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Time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731">
                <a:tc>
                  <a:txBody>
                    <a:bodyPr/>
                    <a:lstStyle/>
                    <a:p>
                      <a:r>
                        <a:rPr lang="en-US" dirty="0"/>
                        <a:t>Remind 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444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4/9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1864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0.18s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875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0.05s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574">
                <a:tc>
                  <a:txBody>
                    <a:bodyPr/>
                    <a:lstStyle/>
                    <a:p>
                      <a:r>
                        <a:rPr lang="en-US" dirty="0"/>
                        <a:t>My</a:t>
                      </a:r>
                      <a:r>
                        <a:rPr lang="en-US" baseline="0" dirty="0"/>
                        <a:t> Tracks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453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10/9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1610684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113299092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TIMEOUT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405013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26745327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101m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731">
                <a:tc>
                  <a:txBody>
                    <a:bodyPr/>
                    <a:lstStyle/>
                    <a:p>
                      <a:r>
                        <a:rPr lang="en-US" dirty="0"/>
                        <a:t>Music Player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465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6/24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1508413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93254810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TIMEOUT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266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34333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4.15s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9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Character Recognition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485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4/22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1284788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67062526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199m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756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39422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6.58s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7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9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Aard</a:t>
                      </a:r>
                      <a:r>
                        <a:rPr lang="en-US" dirty="0"/>
                        <a:t> Dictionary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5/30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359961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14397143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TIMEOUT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4772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1.4s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97" name="Straight Connector 96"/>
          <p:cNvCxnSpPr/>
          <p:nvPr/>
        </p:nvCxnSpPr>
        <p:spPr>
          <a:xfrm flipH="1">
            <a:off x="8610600" y="1016521"/>
            <a:ext cx="2700" cy="3310654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1916094"/>
            <a:ext cx="11132773" cy="1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154216" y="1482489"/>
            <a:ext cx="14332" cy="284468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963260" y="4980233"/>
            <a:ext cx="10224655" cy="1200329"/>
          </a:xfrm>
          <a:prstGeom prst="rect">
            <a:avLst/>
          </a:prstGeom>
          <a:ln w="47625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Exploration based on dependence-covering sets explores many fewer transitions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—often orders of magnitude fewer—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to exploration based on persistent sets, in which event queues are considered as shared objects.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2999697" y="1016521"/>
            <a:ext cx="0" cy="331065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110040" y="1016521"/>
            <a:ext cx="0" cy="331065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5079452" y="1007308"/>
            <a:ext cx="2700" cy="3310654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030286" y="1007308"/>
            <a:ext cx="2700" cy="3310654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492169" y="1464452"/>
            <a:ext cx="14332" cy="284468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9547393" y="1482489"/>
            <a:ext cx="14332" cy="284468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0817801" y="1464452"/>
            <a:ext cx="14332" cy="284468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9625" y="4375535"/>
            <a:ext cx="2163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  <a:r>
              <a:rPr lang="en-US" dirty="0">
                <a:solidFill>
                  <a:srgbClr val="C00000"/>
                </a:solidFill>
              </a:rPr>
              <a:t>TIMEOUT = 4 hours</a:t>
            </a:r>
            <a:endParaRPr lang="en-US" dirty="0"/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48654"/>
            <a:ext cx="2743200" cy="25294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14</a:t>
            </a: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838200" y="44027"/>
            <a:ext cx="10515600" cy="948267"/>
          </a:xfrm>
        </p:spPr>
        <p:txBody>
          <a:bodyPr>
            <a:normAutofit/>
          </a:bodyPr>
          <a:lstStyle/>
          <a:p>
            <a:r>
              <a:rPr lang="en-US" b="0" dirty="0">
                <a:latin typeface="Sitka Subheading" panose="02000505000000020004" pitchFamily="2" charset="0"/>
              </a:rPr>
              <a:t>Experimental Evaluation</a:t>
            </a:r>
          </a:p>
        </p:txBody>
      </p:sp>
    </p:spTree>
    <p:extLst>
      <p:ext uri="{BB962C8B-B14F-4D97-AF65-F5344CB8AC3E}">
        <p14:creationId xmlns:p14="http://schemas.microsoft.com/office/powerpoint/2010/main" val="309141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3734"/>
            <a:ext cx="10515600" cy="5266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 </a:t>
            </a:r>
          </a:p>
        </p:txBody>
      </p:sp>
      <p:sp>
        <p:nvSpPr>
          <p:cNvPr id="27" name="Freeform 26"/>
          <p:cNvSpPr/>
          <p:nvPr/>
        </p:nvSpPr>
        <p:spPr>
          <a:xfrm>
            <a:off x="1899919" y="3267343"/>
            <a:ext cx="3472375" cy="3432954"/>
          </a:xfrm>
          <a:custGeom>
            <a:avLst/>
            <a:gdLst>
              <a:gd name="connsiteX0" fmla="*/ 0 w 2941663"/>
              <a:gd name="connsiteY0" fmla="*/ 1383955 h 2767910"/>
              <a:gd name="connsiteX1" fmla="*/ 691978 w 2941663"/>
              <a:gd name="connsiteY1" fmla="*/ 1 h 2767910"/>
              <a:gd name="connsiteX2" fmla="*/ 2249686 w 2941663"/>
              <a:gd name="connsiteY2" fmla="*/ 1 h 2767910"/>
              <a:gd name="connsiteX3" fmla="*/ 2941663 w 2941663"/>
              <a:gd name="connsiteY3" fmla="*/ 1383955 h 2767910"/>
              <a:gd name="connsiteX4" fmla="*/ 2249686 w 2941663"/>
              <a:gd name="connsiteY4" fmla="*/ 2767909 h 2767910"/>
              <a:gd name="connsiteX5" fmla="*/ 691978 w 2941663"/>
              <a:gd name="connsiteY5" fmla="*/ 2767909 h 2767910"/>
              <a:gd name="connsiteX6" fmla="*/ 0 w 2941663"/>
              <a:gd name="connsiteY6" fmla="*/ 1383955 h 276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41663" h="2767910">
                <a:moveTo>
                  <a:pt x="1470832" y="0"/>
                </a:moveTo>
                <a:lnTo>
                  <a:pt x="2941661" y="651106"/>
                </a:lnTo>
                <a:lnTo>
                  <a:pt x="2941661" y="2116805"/>
                </a:lnTo>
                <a:lnTo>
                  <a:pt x="1470832" y="2767910"/>
                </a:lnTo>
                <a:lnTo>
                  <a:pt x="2" y="2116805"/>
                </a:lnTo>
                <a:lnTo>
                  <a:pt x="2" y="651106"/>
                </a:lnTo>
                <a:lnTo>
                  <a:pt x="1470832" y="0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7694" tIns="475799" rIns="447695" bIns="475798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000" kern="1200" dirty="0"/>
          </a:p>
        </p:txBody>
      </p:sp>
      <p:sp>
        <p:nvSpPr>
          <p:cNvPr id="9" name="Rectangle 8"/>
          <p:cNvSpPr/>
          <p:nvPr/>
        </p:nvSpPr>
        <p:spPr>
          <a:xfrm>
            <a:off x="5119789" y="1493292"/>
            <a:ext cx="2390290" cy="1285102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3751404" y="174821"/>
            <a:ext cx="3533315" cy="3634025"/>
          </a:xfrm>
          <a:custGeom>
            <a:avLst/>
            <a:gdLst>
              <a:gd name="connsiteX0" fmla="*/ 0 w 2773229"/>
              <a:gd name="connsiteY0" fmla="*/ 1348187 h 2696374"/>
              <a:gd name="connsiteX1" fmla="*/ 674094 w 2773229"/>
              <a:gd name="connsiteY1" fmla="*/ 1 h 2696374"/>
              <a:gd name="connsiteX2" fmla="*/ 2099136 w 2773229"/>
              <a:gd name="connsiteY2" fmla="*/ 1 h 2696374"/>
              <a:gd name="connsiteX3" fmla="*/ 2773229 w 2773229"/>
              <a:gd name="connsiteY3" fmla="*/ 1348187 h 2696374"/>
              <a:gd name="connsiteX4" fmla="*/ 2099136 w 2773229"/>
              <a:gd name="connsiteY4" fmla="*/ 2696373 h 2696374"/>
              <a:gd name="connsiteX5" fmla="*/ 674094 w 2773229"/>
              <a:gd name="connsiteY5" fmla="*/ 2696373 h 2696374"/>
              <a:gd name="connsiteX6" fmla="*/ 0 w 2773229"/>
              <a:gd name="connsiteY6" fmla="*/ 1348187 h 269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3229" h="2696374">
                <a:moveTo>
                  <a:pt x="1386615" y="0"/>
                </a:moveTo>
                <a:lnTo>
                  <a:pt x="2773227" y="655413"/>
                </a:lnTo>
                <a:lnTo>
                  <a:pt x="2773227" y="2040962"/>
                </a:lnTo>
                <a:lnTo>
                  <a:pt x="1386615" y="2696374"/>
                </a:lnTo>
                <a:lnTo>
                  <a:pt x="2" y="2040962"/>
                </a:lnTo>
                <a:lnTo>
                  <a:pt x="2" y="655413"/>
                </a:lnTo>
                <a:lnTo>
                  <a:pt x="1386615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9369" tIns="532001" rIns="519370" bIns="53200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000" kern="1200" dirty="0"/>
          </a:p>
        </p:txBody>
      </p:sp>
      <p:sp>
        <p:nvSpPr>
          <p:cNvPr id="12" name="Rectangle 11"/>
          <p:cNvSpPr/>
          <p:nvPr/>
        </p:nvSpPr>
        <p:spPr>
          <a:xfrm>
            <a:off x="1388780" y="3818845"/>
            <a:ext cx="2313184" cy="1285102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>
            <a:off x="5639835" y="3267342"/>
            <a:ext cx="3636245" cy="3432955"/>
          </a:xfrm>
          <a:custGeom>
            <a:avLst/>
            <a:gdLst>
              <a:gd name="connsiteX0" fmla="*/ 0 w 2941663"/>
              <a:gd name="connsiteY0" fmla="*/ 1383955 h 2767910"/>
              <a:gd name="connsiteX1" fmla="*/ 691978 w 2941663"/>
              <a:gd name="connsiteY1" fmla="*/ 1 h 2767910"/>
              <a:gd name="connsiteX2" fmla="*/ 2249686 w 2941663"/>
              <a:gd name="connsiteY2" fmla="*/ 1 h 2767910"/>
              <a:gd name="connsiteX3" fmla="*/ 2941663 w 2941663"/>
              <a:gd name="connsiteY3" fmla="*/ 1383955 h 2767910"/>
              <a:gd name="connsiteX4" fmla="*/ 2249686 w 2941663"/>
              <a:gd name="connsiteY4" fmla="*/ 2767909 h 2767910"/>
              <a:gd name="connsiteX5" fmla="*/ 691978 w 2941663"/>
              <a:gd name="connsiteY5" fmla="*/ 2767909 h 2767910"/>
              <a:gd name="connsiteX6" fmla="*/ 0 w 2941663"/>
              <a:gd name="connsiteY6" fmla="*/ 1383955 h 276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41663" h="2767910">
                <a:moveTo>
                  <a:pt x="1470832" y="0"/>
                </a:moveTo>
                <a:lnTo>
                  <a:pt x="2941661" y="651106"/>
                </a:lnTo>
                <a:lnTo>
                  <a:pt x="2941661" y="2116805"/>
                </a:lnTo>
                <a:lnTo>
                  <a:pt x="1470832" y="2767910"/>
                </a:lnTo>
                <a:lnTo>
                  <a:pt x="2" y="2116805"/>
                </a:lnTo>
                <a:lnTo>
                  <a:pt x="2" y="651106"/>
                </a:lnTo>
                <a:lnTo>
                  <a:pt x="1470832" y="0"/>
                </a:lnTo>
                <a:close/>
              </a:path>
            </a:pathLst>
          </a:custGeom>
          <a:solidFill>
            <a:srgbClr val="59595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7694" tIns="475799" rIns="447695" bIns="475798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000" kern="1200" dirty="0"/>
          </a:p>
        </p:txBody>
      </p:sp>
      <p:sp>
        <p:nvSpPr>
          <p:cNvPr id="4" name="TextBox 3"/>
          <p:cNvSpPr txBox="1"/>
          <p:nvPr/>
        </p:nvSpPr>
        <p:spPr>
          <a:xfrm>
            <a:off x="2021840" y="3834716"/>
            <a:ext cx="319373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Stateless model checking for event-driven programs</a:t>
            </a:r>
          </a:p>
          <a:p>
            <a:pPr algn="ctr"/>
            <a:endParaRPr lang="en-US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E6E6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Jensen et al., OOPSLA </a:t>
            </a:r>
            <a:r>
              <a:rPr lang="en-US" sz="2400" dirty="0">
                <a:solidFill>
                  <a:srgbClr val="E6E6E6"/>
                </a:solidFill>
              </a:rPr>
              <a:t>'</a:t>
            </a:r>
            <a:r>
              <a:rPr lang="en-US" sz="2400" dirty="0">
                <a:solidFill>
                  <a:srgbClr val="E6E6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99989" y="936193"/>
            <a:ext cx="333393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DPOR techniques for actor programs</a:t>
            </a:r>
          </a:p>
          <a:p>
            <a:pPr algn="ctr"/>
            <a:endParaRPr lang="en-US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E6E6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 &amp; Agha, FASE </a:t>
            </a:r>
            <a:r>
              <a:rPr lang="en-US" sz="2400" dirty="0">
                <a:solidFill>
                  <a:srgbClr val="E6E6E6"/>
                </a:solidFill>
              </a:rPr>
              <a:t>'</a:t>
            </a:r>
            <a:r>
              <a:rPr lang="en-US" sz="2400" dirty="0">
                <a:solidFill>
                  <a:srgbClr val="E6E6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E6E6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Tasharofi</a:t>
            </a:r>
            <a:r>
              <a:rPr lang="en-US" sz="2400" dirty="0">
                <a:solidFill>
                  <a:srgbClr val="E6E6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al., FORTE </a:t>
            </a:r>
            <a:r>
              <a:rPr lang="en-US" sz="2400" dirty="0">
                <a:solidFill>
                  <a:srgbClr val="E6E6E6"/>
                </a:solidFill>
              </a:rPr>
              <a:t>'</a:t>
            </a:r>
            <a:r>
              <a:rPr lang="en-US" sz="2400" dirty="0">
                <a:solidFill>
                  <a:srgbClr val="E6E6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75680" y="3923464"/>
            <a:ext cx="281313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 POR</a:t>
            </a:r>
          </a:p>
          <a:p>
            <a:pPr algn="ctr"/>
            <a:endParaRPr lang="en-US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E6E6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Abdulla et al., POPL</a:t>
            </a:r>
            <a:r>
              <a:rPr lang="en-US" sz="2400" dirty="0">
                <a:solidFill>
                  <a:srgbClr val="E6E6E6"/>
                </a:solidFill>
              </a:rPr>
              <a:t>'</a:t>
            </a:r>
            <a:r>
              <a:rPr lang="en-US" sz="2400" dirty="0">
                <a:solidFill>
                  <a:srgbClr val="E6E6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E6E6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Rodriguez et al., CONCUR </a:t>
            </a:r>
            <a:r>
              <a:rPr lang="en-US" sz="2400" dirty="0">
                <a:solidFill>
                  <a:srgbClr val="E6E6E6"/>
                </a:solidFill>
              </a:rPr>
              <a:t>'</a:t>
            </a:r>
            <a:r>
              <a:rPr lang="en-US" sz="2400" dirty="0">
                <a:solidFill>
                  <a:srgbClr val="E6E6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48654"/>
            <a:ext cx="2743200" cy="25294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15</a:t>
            </a:r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838200" y="44027"/>
            <a:ext cx="10515600" cy="948267"/>
          </a:xfrm>
        </p:spPr>
        <p:txBody>
          <a:bodyPr>
            <a:normAutofit/>
          </a:bodyPr>
          <a:lstStyle/>
          <a:p>
            <a:r>
              <a:rPr lang="en-US" b="0" dirty="0">
                <a:latin typeface="Sitka Subheading" panose="02000505000000020004" pitchFamily="2" charset="0"/>
              </a:rPr>
              <a:t>Related Work</a:t>
            </a:r>
          </a:p>
        </p:txBody>
      </p:sp>
    </p:spTree>
    <p:extLst>
      <p:ext uri="{BB962C8B-B14F-4D97-AF65-F5344CB8AC3E}">
        <p14:creationId xmlns:p14="http://schemas.microsoft.com/office/powerpoint/2010/main" val="22136817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3734"/>
            <a:ext cx="10515600" cy="5266265"/>
          </a:xfrm>
        </p:spPr>
        <p:txBody>
          <a:bodyPr>
            <a:normAutofit/>
          </a:bodyPr>
          <a:lstStyle/>
          <a:p>
            <a:r>
              <a:rPr lang="en-US" sz="2400" dirty="0"/>
              <a:t>A new dependence relation suitable for obtaining better reductions when model checking event-driven programs.</a:t>
            </a:r>
          </a:p>
          <a:p>
            <a:r>
              <a:rPr lang="en-US" sz="2400" dirty="0"/>
              <a:t>Similar sequences identified using dependence-covering sequences.</a:t>
            </a:r>
          </a:p>
          <a:p>
            <a:r>
              <a:rPr lang="en-US" sz="2400" dirty="0"/>
              <a:t>Dependence-covering Sets – a  new POR technique suitable for event-driven programs, which preserves deadlock cycles and assertion violations.</a:t>
            </a:r>
          </a:p>
          <a:p>
            <a:r>
              <a:rPr lang="en-US" sz="2400" dirty="0"/>
              <a:t>Empirical evidence shows that explorations based on dependence-covering sets outperform exploration based on persistent sets for event-driven programs.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Future Work</a:t>
            </a:r>
          </a:p>
          <a:p>
            <a:r>
              <a:rPr lang="en-US" sz="2400" dirty="0"/>
              <a:t>Sleep sets suitable for event-driven concurrency model.</a:t>
            </a:r>
          </a:p>
          <a:p>
            <a:r>
              <a:rPr lang="en-US" sz="2400" dirty="0"/>
              <a:t>Optimal POR for this concurrency model.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48654"/>
            <a:ext cx="2743200" cy="25294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16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44027"/>
            <a:ext cx="10515600" cy="948267"/>
          </a:xfrm>
        </p:spPr>
        <p:txBody>
          <a:bodyPr>
            <a:normAutofit/>
          </a:bodyPr>
          <a:lstStyle/>
          <a:p>
            <a:r>
              <a:rPr lang="en-US" b="0" dirty="0">
                <a:latin typeface="Sitka Subheading" panose="02000505000000020004" pitchFamily="2" charset="0"/>
              </a:rPr>
              <a:t>Summary and Future Work</a:t>
            </a:r>
          </a:p>
        </p:txBody>
      </p:sp>
      <p:sp>
        <p:nvSpPr>
          <p:cNvPr id="2" name="TextBox 1"/>
          <p:cNvSpPr txBox="1"/>
          <p:nvPr/>
        </p:nvSpPr>
        <p:spPr>
          <a:xfrm flipH="1">
            <a:off x="4607558" y="5629885"/>
            <a:ext cx="35509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</a:rPr>
              <a:t>Thank </a:t>
            </a:r>
            <a:r>
              <a:rPr lang="en-US" sz="4400" dirty="0">
                <a:solidFill>
                  <a:srgbClr val="0000FF"/>
                </a:solidFill>
                <a:latin typeface="Sitka Subheading" panose="02000505000000020004" pitchFamily="2" charset="0"/>
              </a:rPr>
              <a:t>You!</a:t>
            </a:r>
          </a:p>
        </p:txBody>
      </p:sp>
    </p:spTree>
    <p:extLst>
      <p:ext uri="{BB962C8B-B14F-4D97-AF65-F5344CB8AC3E}">
        <p14:creationId xmlns:p14="http://schemas.microsoft.com/office/powerpoint/2010/main" val="145884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149"/>
            <a:ext cx="10515600" cy="948267"/>
          </a:xfrm>
        </p:spPr>
        <p:txBody>
          <a:bodyPr>
            <a:normAutofit/>
          </a:bodyPr>
          <a:lstStyle/>
          <a:p>
            <a:r>
              <a:rPr lang="en-US" b="0" dirty="0">
                <a:latin typeface="Sitka Subheading" panose="02000505000000020004" pitchFamily="2" charset="0"/>
              </a:rPr>
              <a:t>Efficient State Space Exploration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3673"/>
            <a:ext cx="10515600" cy="5266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/>
          <a:p>
            <a:fld id="{6113E31D-E2AB-40D1-8B51-AFA5AFEF393A}" type="slidenum">
              <a:rPr lang="en-US" smtClean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pPr/>
              <a:t>3</a:t>
            </a:fld>
            <a:endParaRPr lang="en-US" dirty="0"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9" name="Content Placeholder 2"/>
          <p:cNvSpPr txBox="1">
            <a:spLocks/>
          </p:cNvSpPr>
          <p:nvPr/>
        </p:nvSpPr>
        <p:spPr>
          <a:xfrm>
            <a:off x="838200" y="946574"/>
            <a:ext cx="10515600" cy="5266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Even with fixed inputs, </a:t>
            </a:r>
            <a:r>
              <a:rPr lang="en-US" sz="2400" dirty="0">
                <a:solidFill>
                  <a:srgbClr val="0000FF"/>
                </a:solidFill>
              </a:rPr>
              <a:t>scheduling non-determinism </a:t>
            </a:r>
            <a:r>
              <a:rPr lang="en-US" sz="2400" dirty="0"/>
              <a:t>gives rise to a huge state space for </a:t>
            </a:r>
            <a:r>
              <a:rPr lang="en-US" sz="2400" dirty="0">
                <a:solidFill>
                  <a:srgbClr val="0000FF"/>
                </a:solidFill>
              </a:rPr>
              <a:t>multi-threaded programs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Finding concurrency bugs requires systematic state space exploration.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</a:rPr>
              <a:t> Stateless model checking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Partial Order Reduction techniques minimize redundant explorations by stateless model checkers.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</a:rPr>
              <a:t> Most of the existing POR techniques are for multi-threaded programs.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Objective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C00000"/>
                </a:solidFill>
              </a:rPr>
              <a:t>A POR technique efficient for </a:t>
            </a:r>
            <a:r>
              <a:rPr lang="en-US" sz="2400" b="1" dirty="0">
                <a:solidFill>
                  <a:srgbClr val="C00000"/>
                </a:solidFill>
              </a:rPr>
              <a:t>event-driven multi-threaded</a:t>
            </a:r>
            <a:r>
              <a:rPr lang="en-US" sz="2400" dirty="0">
                <a:solidFill>
                  <a:srgbClr val="C00000"/>
                </a:solidFill>
              </a:rPr>
              <a:t> programs.</a:t>
            </a:r>
          </a:p>
          <a:p>
            <a:pPr marL="0" indent="0">
              <a:buNone/>
            </a:pPr>
            <a:endParaRPr lang="en-US" sz="2400" dirty="0">
              <a:latin typeface="Sitka Subheading" panose="02000505000000020004" pitchFamily="2" charset="0"/>
            </a:endParaRPr>
          </a:p>
          <a:p>
            <a:pPr marL="0" indent="0">
              <a:buNone/>
            </a:pPr>
            <a:endParaRPr lang="en-US" dirty="0">
              <a:latin typeface="Sitka Subheading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301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027"/>
            <a:ext cx="10515600" cy="948267"/>
          </a:xfrm>
        </p:spPr>
        <p:txBody>
          <a:bodyPr>
            <a:normAutofit/>
          </a:bodyPr>
          <a:lstStyle/>
          <a:p>
            <a:r>
              <a:rPr lang="en-US" b="0" dirty="0">
                <a:latin typeface="Sitka Subheading" panose="02000505000000020004" pitchFamily="2" charset="0"/>
              </a:rPr>
              <a:t>Partial Order Reduction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854"/>
            <a:ext cx="10515600" cy="5266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/>
          <a:p>
            <a:fld id="{6113E31D-E2AB-40D1-8B51-AFA5AFEF393A}" type="slidenum">
              <a:rPr lang="en-US" smtClean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pPr/>
              <a:t>4</a:t>
            </a:fld>
            <a:endParaRPr lang="en-US" dirty="0"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9" name="Content Placeholder 2"/>
          <p:cNvSpPr txBox="1">
            <a:spLocks/>
          </p:cNvSpPr>
          <p:nvPr/>
        </p:nvSpPr>
        <p:spPr>
          <a:xfrm>
            <a:off x="838200" y="800270"/>
            <a:ext cx="10515600" cy="5266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A state space reduction technique</a:t>
            </a:r>
          </a:p>
          <a:p>
            <a:r>
              <a:rPr lang="en-US" sz="2400" dirty="0"/>
              <a:t>Induces equivalence classes on transition sequences using a notion of </a:t>
            </a:r>
            <a:r>
              <a:rPr lang="en-US" sz="2400" dirty="0">
                <a:solidFill>
                  <a:srgbClr val="0000FF"/>
                </a:solidFill>
              </a:rPr>
              <a:t>independence between transitions</a:t>
            </a:r>
            <a:r>
              <a:rPr lang="en-US" sz="2400" dirty="0"/>
              <a:t>.</a:t>
            </a:r>
          </a:p>
          <a:p>
            <a:pPr lvl="1"/>
            <a:r>
              <a:rPr lang="en-US" sz="2200" dirty="0"/>
              <a:t>Equivalence class represents a unique partial ordering between dependent transitions.</a:t>
            </a:r>
          </a:p>
          <a:p>
            <a:r>
              <a:rPr lang="en-US" sz="2400" dirty="0"/>
              <a:t>Exploring only a representative from each equivalence class preserves deadlocks and assertion violations. </a:t>
            </a:r>
            <a:r>
              <a:rPr lang="en-US" sz="2400" dirty="0">
                <a:solidFill>
                  <a:srgbClr val="0000FF"/>
                </a:solidFill>
              </a:rPr>
              <a:t>[</a:t>
            </a:r>
            <a:r>
              <a:rPr lang="en-US" sz="2400" dirty="0" err="1">
                <a:solidFill>
                  <a:srgbClr val="0000FF"/>
                </a:solidFill>
              </a:rPr>
              <a:t>Godefroid</a:t>
            </a:r>
            <a:r>
              <a:rPr lang="en-US" sz="2400" dirty="0">
                <a:solidFill>
                  <a:srgbClr val="0000FF"/>
                </a:solidFill>
              </a:rPr>
              <a:t>, POPL '96]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14" name="Oval 113"/>
          <p:cNvSpPr/>
          <p:nvPr/>
        </p:nvSpPr>
        <p:spPr>
          <a:xfrm>
            <a:off x="8182292" y="2884764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0</a:t>
            </a:r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8521988" y="3387628"/>
            <a:ext cx="399188" cy="350516"/>
          </a:xfrm>
          <a:prstGeom prst="straightConnector1">
            <a:avLst/>
          </a:prstGeom>
          <a:ln w="34925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8812851" y="3690418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7</a:t>
            </a:r>
          </a:p>
        </p:txBody>
      </p:sp>
      <p:cxnSp>
        <p:nvCxnSpPr>
          <p:cNvPr id="122" name="Straight Arrow Connector 121"/>
          <p:cNvCxnSpPr/>
          <p:nvPr/>
        </p:nvCxnSpPr>
        <p:spPr>
          <a:xfrm flipH="1">
            <a:off x="7979977" y="3390436"/>
            <a:ext cx="422697" cy="350516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 122"/>
          <p:cNvSpPr/>
          <p:nvPr/>
        </p:nvSpPr>
        <p:spPr>
          <a:xfrm>
            <a:off x="7569801" y="3682598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</a:p>
        </p:txBody>
      </p:sp>
      <p:cxnSp>
        <p:nvCxnSpPr>
          <p:cNvPr id="124" name="Straight Arrow Connector 123"/>
          <p:cNvCxnSpPr>
            <a:stCxn id="123" idx="4"/>
          </p:cNvCxnSpPr>
          <p:nvPr/>
        </p:nvCxnSpPr>
        <p:spPr>
          <a:xfrm>
            <a:off x="7825828" y="4188270"/>
            <a:ext cx="372739" cy="348397"/>
          </a:xfrm>
          <a:prstGeom prst="straightConnector1">
            <a:avLst/>
          </a:prstGeom>
          <a:ln w="34925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7569801" y="5258496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3</a:t>
            </a:r>
            <a:endParaRPr lang="en-US" b="1" baseline="-25000" dirty="0"/>
          </a:p>
        </p:txBody>
      </p:sp>
      <p:cxnSp>
        <p:nvCxnSpPr>
          <p:cNvPr id="126" name="Straight Arrow Connector 125"/>
          <p:cNvCxnSpPr/>
          <p:nvPr/>
        </p:nvCxnSpPr>
        <p:spPr>
          <a:xfrm flipH="1">
            <a:off x="7972667" y="4968452"/>
            <a:ext cx="422697" cy="350516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>
            <a:off x="8575508" y="4188594"/>
            <a:ext cx="422697" cy="350516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8920212" y="5814029"/>
            <a:ext cx="0" cy="390343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9145520" y="4190337"/>
            <a:ext cx="399188" cy="350516"/>
          </a:xfrm>
          <a:prstGeom prst="straightConnector1">
            <a:avLst/>
          </a:prstGeom>
          <a:ln w="34925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7791517" y="3152921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b="1" baseline="-250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8687917" y="3217462"/>
            <a:ext cx="396703" cy="358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</a:rPr>
              <a:t>b</a:t>
            </a:r>
            <a:r>
              <a:rPr lang="en-US" b="1" baseline="-25000" dirty="0">
                <a:solidFill>
                  <a:srgbClr val="907647"/>
                </a:solidFill>
              </a:rPr>
              <a:t>1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9321345" y="3998445"/>
            <a:ext cx="396703" cy="358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</a:rPr>
              <a:t>b</a:t>
            </a:r>
            <a:r>
              <a:rPr lang="en-US" b="1" baseline="-25000" dirty="0">
                <a:solidFill>
                  <a:srgbClr val="907647"/>
                </a:solidFill>
              </a:rPr>
              <a:t>2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8585987" y="4865579"/>
            <a:ext cx="396703" cy="358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</a:rPr>
              <a:t>b</a:t>
            </a:r>
            <a:r>
              <a:rPr lang="en-US" b="1" baseline="-25000" dirty="0">
                <a:solidFill>
                  <a:srgbClr val="907647"/>
                </a:solidFill>
              </a:rPr>
              <a:t>2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694675" y="4254178"/>
            <a:ext cx="396703" cy="358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</a:rPr>
              <a:t>b</a:t>
            </a:r>
            <a:r>
              <a:rPr lang="en-US" b="1" baseline="-25000" dirty="0">
                <a:solidFill>
                  <a:srgbClr val="907647"/>
                </a:solidFill>
              </a:rPr>
              <a:t>1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864927" y="4786003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8899682" y="5744167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48" name="Oval 147"/>
          <p:cNvSpPr/>
          <p:nvPr/>
        </p:nvSpPr>
        <p:spPr>
          <a:xfrm>
            <a:off x="8132388" y="4454106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49" name="Oval 148"/>
          <p:cNvSpPr/>
          <p:nvPr/>
        </p:nvSpPr>
        <p:spPr>
          <a:xfrm>
            <a:off x="8653427" y="5301955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5</a:t>
            </a:r>
          </a:p>
        </p:txBody>
      </p:sp>
      <p:cxnSp>
        <p:nvCxnSpPr>
          <p:cNvPr id="150" name="Straight Arrow Connector 149"/>
          <p:cNvCxnSpPr/>
          <p:nvPr/>
        </p:nvCxnSpPr>
        <p:spPr>
          <a:xfrm>
            <a:off x="8407341" y="4975486"/>
            <a:ext cx="399188" cy="350516"/>
          </a:xfrm>
          <a:prstGeom prst="straightConnector1">
            <a:avLst/>
          </a:prstGeom>
          <a:ln w="34925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8775009" y="4239047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b="1" baseline="-250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52" name="Oval 151"/>
          <p:cNvSpPr/>
          <p:nvPr/>
        </p:nvSpPr>
        <p:spPr>
          <a:xfrm>
            <a:off x="8646974" y="6195785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6</a:t>
            </a:r>
          </a:p>
        </p:txBody>
      </p:sp>
      <p:cxnSp>
        <p:nvCxnSpPr>
          <p:cNvPr id="153" name="Straight Arrow Connector 152"/>
          <p:cNvCxnSpPr/>
          <p:nvPr/>
        </p:nvCxnSpPr>
        <p:spPr>
          <a:xfrm>
            <a:off x="7828806" y="5774101"/>
            <a:ext cx="0" cy="390343"/>
          </a:xfrm>
          <a:prstGeom prst="straightConnector1">
            <a:avLst/>
          </a:prstGeom>
          <a:ln w="34925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7486207" y="5679026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</a:rPr>
              <a:t>b</a:t>
            </a:r>
            <a:r>
              <a:rPr lang="en-US" b="1" baseline="-25000" dirty="0">
                <a:solidFill>
                  <a:srgbClr val="907647"/>
                </a:solidFill>
              </a:rPr>
              <a:t>2</a:t>
            </a:r>
          </a:p>
        </p:txBody>
      </p:sp>
      <p:sp>
        <p:nvSpPr>
          <p:cNvPr id="155" name="Oval 154"/>
          <p:cNvSpPr/>
          <p:nvPr/>
        </p:nvSpPr>
        <p:spPr>
          <a:xfrm>
            <a:off x="7555568" y="6155857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157" name="Oval 156"/>
          <p:cNvSpPr/>
          <p:nvPr/>
        </p:nvSpPr>
        <p:spPr>
          <a:xfrm>
            <a:off x="9398539" y="4509093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8</a:t>
            </a:r>
          </a:p>
        </p:txBody>
      </p:sp>
      <p:cxnSp>
        <p:nvCxnSpPr>
          <p:cNvPr id="161" name="Straight Arrow Connector 160"/>
          <p:cNvCxnSpPr/>
          <p:nvPr/>
        </p:nvCxnSpPr>
        <p:spPr>
          <a:xfrm flipH="1">
            <a:off x="9057074" y="4972325"/>
            <a:ext cx="469471" cy="388979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9329605" y="5005911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b="1" baseline="-250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9951603" y="4766023"/>
            <a:ext cx="6009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6885298" y="4630044"/>
            <a:ext cx="6009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5101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027"/>
            <a:ext cx="10515600" cy="948267"/>
          </a:xfrm>
        </p:spPr>
        <p:txBody>
          <a:bodyPr>
            <a:normAutofit/>
          </a:bodyPr>
          <a:lstStyle/>
          <a:p>
            <a:r>
              <a:rPr lang="en-US" b="0" dirty="0">
                <a:latin typeface="Sitka Subheading" panose="02000505000000020004" pitchFamily="2" charset="0"/>
              </a:rPr>
              <a:t>Partial Order Reduction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854"/>
            <a:ext cx="10515600" cy="5266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79" name="Content Placeholder 2"/>
          <p:cNvSpPr txBox="1">
            <a:spLocks/>
          </p:cNvSpPr>
          <p:nvPr/>
        </p:nvSpPr>
        <p:spPr>
          <a:xfrm>
            <a:off x="838200" y="800270"/>
            <a:ext cx="10515600" cy="5266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A state space reduction technique</a:t>
            </a:r>
          </a:p>
          <a:p>
            <a:r>
              <a:rPr lang="en-US" sz="2400" dirty="0"/>
              <a:t>Induces equivalence classes on transition sequences using a notion of </a:t>
            </a:r>
            <a:r>
              <a:rPr lang="en-US" sz="2400" dirty="0">
                <a:solidFill>
                  <a:srgbClr val="0000FF"/>
                </a:solidFill>
              </a:rPr>
              <a:t>independence between transitions</a:t>
            </a:r>
            <a:r>
              <a:rPr lang="en-US" sz="2400" dirty="0"/>
              <a:t>.</a:t>
            </a:r>
          </a:p>
          <a:p>
            <a:pPr lvl="1"/>
            <a:r>
              <a:rPr lang="en-US" sz="2200" dirty="0"/>
              <a:t>Equivalence class represents a unique partial ordering between dependent transitions.</a:t>
            </a:r>
          </a:p>
          <a:p>
            <a:r>
              <a:rPr lang="en-US" sz="2400" dirty="0"/>
              <a:t>Exploring only a representative from each equivalence class preserves deadlocks and assertion violations. </a:t>
            </a:r>
            <a:r>
              <a:rPr lang="en-US" sz="2400" dirty="0">
                <a:solidFill>
                  <a:srgbClr val="0000FF"/>
                </a:solidFill>
              </a:rPr>
              <a:t>[</a:t>
            </a:r>
            <a:r>
              <a:rPr lang="en-US" sz="2400" dirty="0" err="1">
                <a:solidFill>
                  <a:srgbClr val="0000FF"/>
                </a:solidFill>
              </a:rPr>
              <a:t>Godefroid</a:t>
            </a:r>
            <a:r>
              <a:rPr lang="en-US" sz="2400" dirty="0">
                <a:solidFill>
                  <a:srgbClr val="0000FF"/>
                </a:solidFill>
              </a:rPr>
              <a:t>, POPL '96]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14" name="Oval 113"/>
          <p:cNvSpPr/>
          <p:nvPr/>
        </p:nvSpPr>
        <p:spPr>
          <a:xfrm>
            <a:off x="8182292" y="2884764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0</a:t>
            </a:r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8521988" y="3387628"/>
            <a:ext cx="399188" cy="350516"/>
          </a:xfrm>
          <a:prstGeom prst="straightConnector1">
            <a:avLst/>
          </a:prstGeom>
          <a:ln w="60325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8812851" y="3690418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7</a:t>
            </a:r>
          </a:p>
        </p:txBody>
      </p:sp>
      <p:cxnSp>
        <p:nvCxnSpPr>
          <p:cNvPr id="122" name="Straight Arrow Connector 121"/>
          <p:cNvCxnSpPr/>
          <p:nvPr/>
        </p:nvCxnSpPr>
        <p:spPr>
          <a:xfrm flipH="1">
            <a:off x="7979977" y="3390436"/>
            <a:ext cx="422697" cy="350516"/>
          </a:xfrm>
          <a:prstGeom prst="straightConnector1">
            <a:avLst/>
          </a:prstGeom>
          <a:ln w="603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 122"/>
          <p:cNvSpPr/>
          <p:nvPr/>
        </p:nvSpPr>
        <p:spPr>
          <a:xfrm>
            <a:off x="7569801" y="3682598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</a:p>
        </p:txBody>
      </p:sp>
      <p:cxnSp>
        <p:nvCxnSpPr>
          <p:cNvPr id="124" name="Straight Arrow Connector 123"/>
          <p:cNvCxnSpPr>
            <a:stCxn id="123" idx="4"/>
          </p:cNvCxnSpPr>
          <p:nvPr/>
        </p:nvCxnSpPr>
        <p:spPr>
          <a:xfrm>
            <a:off x="7825828" y="4188270"/>
            <a:ext cx="372739" cy="348397"/>
          </a:xfrm>
          <a:prstGeom prst="straightConnector1">
            <a:avLst/>
          </a:prstGeom>
          <a:ln w="60325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7569801" y="5258496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3</a:t>
            </a:r>
            <a:endParaRPr lang="en-US" b="1" baseline="-25000" dirty="0"/>
          </a:p>
        </p:txBody>
      </p:sp>
      <p:cxnSp>
        <p:nvCxnSpPr>
          <p:cNvPr id="126" name="Straight Arrow Connector 125"/>
          <p:cNvCxnSpPr/>
          <p:nvPr/>
        </p:nvCxnSpPr>
        <p:spPr>
          <a:xfrm flipH="1">
            <a:off x="7972667" y="4968452"/>
            <a:ext cx="422697" cy="350516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>
            <a:off x="8575508" y="4188594"/>
            <a:ext cx="422697" cy="350516"/>
          </a:xfrm>
          <a:prstGeom prst="straightConnector1">
            <a:avLst/>
          </a:prstGeom>
          <a:ln w="603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8920212" y="5814029"/>
            <a:ext cx="0" cy="390343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9145520" y="4190337"/>
            <a:ext cx="399188" cy="350516"/>
          </a:xfrm>
          <a:prstGeom prst="straightConnector1">
            <a:avLst/>
          </a:prstGeom>
          <a:ln w="34925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7791517" y="3152921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b="1" baseline="-250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8687917" y="3217462"/>
            <a:ext cx="396703" cy="358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</a:rPr>
              <a:t>b</a:t>
            </a:r>
            <a:r>
              <a:rPr lang="en-US" b="1" baseline="-25000" dirty="0">
                <a:solidFill>
                  <a:srgbClr val="907647"/>
                </a:solidFill>
              </a:rPr>
              <a:t>1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9321345" y="3998445"/>
            <a:ext cx="396703" cy="358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</a:rPr>
              <a:t>b</a:t>
            </a:r>
            <a:r>
              <a:rPr lang="en-US" b="1" baseline="-25000" dirty="0">
                <a:solidFill>
                  <a:srgbClr val="907647"/>
                </a:solidFill>
              </a:rPr>
              <a:t>2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8585987" y="4865579"/>
            <a:ext cx="396703" cy="358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</a:rPr>
              <a:t>b</a:t>
            </a:r>
            <a:r>
              <a:rPr lang="en-US" b="1" baseline="-25000" dirty="0">
                <a:solidFill>
                  <a:srgbClr val="907647"/>
                </a:solidFill>
              </a:rPr>
              <a:t>2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694675" y="4254178"/>
            <a:ext cx="396703" cy="358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</a:rPr>
              <a:t>b</a:t>
            </a:r>
            <a:r>
              <a:rPr lang="en-US" b="1" baseline="-25000" dirty="0">
                <a:solidFill>
                  <a:srgbClr val="907647"/>
                </a:solidFill>
              </a:rPr>
              <a:t>1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864927" y="4786003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8899682" y="5744167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48" name="Oval 147"/>
          <p:cNvSpPr/>
          <p:nvPr/>
        </p:nvSpPr>
        <p:spPr>
          <a:xfrm>
            <a:off x="8132388" y="4454106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49" name="Oval 148"/>
          <p:cNvSpPr/>
          <p:nvPr/>
        </p:nvSpPr>
        <p:spPr>
          <a:xfrm>
            <a:off x="8653427" y="5301955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5</a:t>
            </a:r>
          </a:p>
        </p:txBody>
      </p:sp>
      <p:cxnSp>
        <p:nvCxnSpPr>
          <p:cNvPr id="150" name="Straight Arrow Connector 149"/>
          <p:cNvCxnSpPr/>
          <p:nvPr/>
        </p:nvCxnSpPr>
        <p:spPr>
          <a:xfrm>
            <a:off x="8407341" y="4975486"/>
            <a:ext cx="399188" cy="350516"/>
          </a:xfrm>
          <a:prstGeom prst="straightConnector1">
            <a:avLst/>
          </a:prstGeom>
          <a:ln w="34925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8775009" y="4239047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b="1" baseline="-250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52" name="Oval 151"/>
          <p:cNvSpPr/>
          <p:nvPr/>
        </p:nvSpPr>
        <p:spPr>
          <a:xfrm>
            <a:off x="8646974" y="6195785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6</a:t>
            </a:r>
          </a:p>
        </p:txBody>
      </p:sp>
      <p:cxnSp>
        <p:nvCxnSpPr>
          <p:cNvPr id="153" name="Straight Arrow Connector 152"/>
          <p:cNvCxnSpPr/>
          <p:nvPr/>
        </p:nvCxnSpPr>
        <p:spPr>
          <a:xfrm>
            <a:off x="7828806" y="5774101"/>
            <a:ext cx="0" cy="390343"/>
          </a:xfrm>
          <a:prstGeom prst="straightConnector1">
            <a:avLst/>
          </a:prstGeom>
          <a:ln w="34925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7486207" y="5679026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</a:rPr>
              <a:t>b</a:t>
            </a:r>
            <a:r>
              <a:rPr lang="en-US" b="1" baseline="-25000" dirty="0">
                <a:solidFill>
                  <a:srgbClr val="907647"/>
                </a:solidFill>
              </a:rPr>
              <a:t>2</a:t>
            </a:r>
          </a:p>
        </p:txBody>
      </p:sp>
      <p:sp>
        <p:nvSpPr>
          <p:cNvPr id="155" name="Oval 154"/>
          <p:cNvSpPr/>
          <p:nvPr/>
        </p:nvSpPr>
        <p:spPr>
          <a:xfrm>
            <a:off x="7555568" y="6155857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157" name="Oval 156"/>
          <p:cNvSpPr/>
          <p:nvPr/>
        </p:nvSpPr>
        <p:spPr>
          <a:xfrm>
            <a:off x="9398539" y="4509093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8</a:t>
            </a:r>
          </a:p>
        </p:txBody>
      </p:sp>
      <p:cxnSp>
        <p:nvCxnSpPr>
          <p:cNvPr id="161" name="Straight Arrow Connector 160"/>
          <p:cNvCxnSpPr/>
          <p:nvPr/>
        </p:nvCxnSpPr>
        <p:spPr>
          <a:xfrm flipH="1">
            <a:off x="9057074" y="4972325"/>
            <a:ext cx="469471" cy="388979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9329605" y="5005911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b="1" baseline="-250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9951603" y="4766023"/>
            <a:ext cx="6009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6885298" y="4630044"/>
            <a:ext cx="6009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24246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027"/>
            <a:ext cx="10515600" cy="948267"/>
          </a:xfrm>
        </p:spPr>
        <p:txBody>
          <a:bodyPr>
            <a:normAutofit/>
          </a:bodyPr>
          <a:lstStyle/>
          <a:p>
            <a:r>
              <a:rPr lang="en-US" b="0" dirty="0">
                <a:latin typeface="Sitka Subheading" panose="02000505000000020004" pitchFamily="2" charset="0"/>
              </a:rPr>
              <a:t>Partial Order Reduction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854"/>
            <a:ext cx="10515600" cy="5266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79" name="Content Placeholder 2"/>
          <p:cNvSpPr txBox="1">
            <a:spLocks/>
          </p:cNvSpPr>
          <p:nvPr/>
        </p:nvSpPr>
        <p:spPr>
          <a:xfrm>
            <a:off x="838200" y="800270"/>
            <a:ext cx="10515600" cy="5266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A state space reduction technique</a:t>
            </a:r>
          </a:p>
          <a:p>
            <a:r>
              <a:rPr lang="en-US" sz="2400" dirty="0"/>
              <a:t>Induces equivalence classes on transition sequences using a notion of </a:t>
            </a:r>
            <a:r>
              <a:rPr lang="en-US" sz="2400" dirty="0">
                <a:solidFill>
                  <a:srgbClr val="0000FF"/>
                </a:solidFill>
              </a:rPr>
              <a:t>independence between transitions</a:t>
            </a:r>
            <a:r>
              <a:rPr lang="en-US" sz="2400" dirty="0"/>
              <a:t>.</a:t>
            </a:r>
          </a:p>
          <a:p>
            <a:pPr lvl="1"/>
            <a:r>
              <a:rPr lang="en-US" sz="2200" dirty="0"/>
              <a:t>Equivalence class represents a unique partial ordering between dependent transitions.</a:t>
            </a:r>
          </a:p>
          <a:p>
            <a:r>
              <a:rPr lang="en-US" sz="2400" dirty="0"/>
              <a:t>Exploring only a representative from each equivalence class preserves deadlocks and assertion violations. </a:t>
            </a:r>
            <a:r>
              <a:rPr lang="en-US" sz="2400" dirty="0">
                <a:solidFill>
                  <a:srgbClr val="0000FF"/>
                </a:solidFill>
              </a:rPr>
              <a:t>[</a:t>
            </a:r>
            <a:r>
              <a:rPr lang="en-US" sz="2400" dirty="0" err="1">
                <a:solidFill>
                  <a:srgbClr val="0000FF"/>
                </a:solidFill>
              </a:rPr>
              <a:t>Godefroid</a:t>
            </a:r>
            <a:r>
              <a:rPr lang="en-US" sz="2400" dirty="0">
                <a:solidFill>
                  <a:srgbClr val="0000FF"/>
                </a:solidFill>
              </a:rPr>
              <a:t>, POPL '96]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14" name="Oval 113"/>
          <p:cNvSpPr/>
          <p:nvPr/>
        </p:nvSpPr>
        <p:spPr>
          <a:xfrm>
            <a:off x="8182292" y="2884764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0</a:t>
            </a:r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8521988" y="3387628"/>
            <a:ext cx="399188" cy="350516"/>
          </a:xfrm>
          <a:prstGeom prst="straightConnector1">
            <a:avLst/>
          </a:prstGeom>
          <a:ln w="60325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8812851" y="3690418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7</a:t>
            </a:r>
          </a:p>
        </p:txBody>
      </p:sp>
      <p:cxnSp>
        <p:nvCxnSpPr>
          <p:cNvPr id="122" name="Straight Arrow Connector 121"/>
          <p:cNvCxnSpPr/>
          <p:nvPr/>
        </p:nvCxnSpPr>
        <p:spPr>
          <a:xfrm flipH="1">
            <a:off x="7979977" y="3390436"/>
            <a:ext cx="422697" cy="350516"/>
          </a:xfrm>
          <a:prstGeom prst="straightConnector1">
            <a:avLst/>
          </a:prstGeom>
          <a:ln w="603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 122"/>
          <p:cNvSpPr/>
          <p:nvPr/>
        </p:nvSpPr>
        <p:spPr>
          <a:xfrm>
            <a:off x="7569801" y="3682598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</a:p>
        </p:txBody>
      </p:sp>
      <p:cxnSp>
        <p:nvCxnSpPr>
          <p:cNvPr id="124" name="Straight Arrow Connector 123"/>
          <p:cNvCxnSpPr>
            <a:stCxn id="123" idx="4"/>
          </p:cNvCxnSpPr>
          <p:nvPr/>
        </p:nvCxnSpPr>
        <p:spPr>
          <a:xfrm>
            <a:off x="7825828" y="4188270"/>
            <a:ext cx="372739" cy="348397"/>
          </a:xfrm>
          <a:prstGeom prst="straightConnector1">
            <a:avLst/>
          </a:prstGeom>
          <a:ln w="60325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7569801" y="5258496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3</a:t>
            </a:r>
            <a:endParaRPr lang="en-US" b="1" baseline="-25000" dirty="0"/>
          </a:p>
        </p:txBody>
      </p:sp>
      <p:cxnSp>
        <p:nvCxnSpPr>
          <p:cNvPr id="126" name="Straight Arrow Connector 125"/>
          <p:cNvCxnSpPr/>
          <p:nvPr/>
        </p:nvCxnSpPr>
        <p:spPr>
          <a:xfrm flipH="1">
            <a:off x="7972667" y="4968452"/>
            <a:ext cx="422697" cy="350516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>
            <a:off x="8575508" y="4188594"/>
            <a:ext cx="422697" cy="350516"/>
          </a:xfrm>
          <a:prstGeom prst="straightConnector1">
            <a:avLst/>
          </a:prstGeom>
          <a:ln w="603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8920212" y="5814029"/>
            <a:ext cx="0" cy="390343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9145520" y="4190337"/>
            <a:ext cx="399188" cy="350516"/>
          </a:xfrm>
          <a:prstGeom prst="straightConnector1">
            <a:avLst/>
          </a:prstGeom>
          <a:ln w="60325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7791517" y="3152921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b="1" baseline="-250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8687917" y="3217462"/>
            <a:ext cx="396703" cy="358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</a:rPr>
              <a:t>b</a:t>
            </a:r>
            <a:r>
              <a:rPr lang="en-US" b="1" baseline="-25000" dirty="0">
                <a:solidFill>
                  <a:srgbClr val="907647"/>
                </a:solidFill>
              </a:rPr>
              <a:t>1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9321345" y="3998445"/>
            <a:ext cx="396703" cy="358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</a:rPr>
              <a:t>b</a:t>
            </a:r>
            <a:r>
              <a:rPr lang="en-US" b="1" baseline="-25000" dirty="0">
                <a:solidFill>
                  <a:srgbClr val="907647"/>
                </a:solidFill>
              </a:rPr>
              <a:t>2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8585987" y="4865579"/>
            <a:ext cx="396703" cy="358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</a:rPr>
              <a:t>b</a:t>
            </a:r>
            <a:r>
              <a:rPr lang="en-US" b="1" baseline="-25000" dirty="0">
                <a:solidFill>
                  <a:srgbClr val="907647"/>
                </a:solidFill>
              </a:rPr>
              <a:t>2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694675" y="4254178"/>
            <a:ext cx="396703" cy="358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</a:rPr>
              <a:t>b</a:t>
            </a:r>
            <a:r>
              <a:rPr lang="en-US" b="1" baseline="-25000" dirty="0">
                <a:solidFill>
                  <a:srgbClr val="907647"/>
                </a:solidFill>
              </a:rPr>
              <a:t>1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864927" y="4786003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8899682" y="5744167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48" name="Oval 147"/>
          <p:cNvSpPr/>
          <p:nvPr/>
        </p:nvSpPr>
        <p:spPr>
          <a:xfrm>
            <a:off x="8132388" y="4454106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49" name="Oval 148"/>
          <p:cNvSpPr/>
          <p:nvPr/>
        </p:nvSpPr>
        <p:spPr>
          <a:xfrm>
            <a:off x="8653427" y="5301955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5</a:t>
            </a:r>
          </a:p>
        </p:txBody>
      </p:sp>
      <p:cxnSp>
        <p:nvCxnSpPr>
          <p:cNvPr id="150" name="Straight Arrow Connector 149"/>
          <p:cNvCxnSpPr/>
          <p:nvPr/>
        </p:nvCxnSpPr>
        <p:spPr>
          <a:xfrm>
            <a:off x="8407341" y="4975486"/>
            <a:ext cx="399188" cy="350516"/>
          </a:xfrm>
          <a:prstGeom prst="straightConnector1">
            <a:avLst/>
          </a:prstGeom>
          <a:ln w="60325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8775009" y="4239047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b="1" baseline="-250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52" name="Oval 151"/>
          <p:cNvSpPr/>
          <p:nvPr/>
        </p:nvSpPr>
        <p:spPr>
          <a:xfrm>
            <a:off x="8646974" y="6195785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6</a:t>
            </a:r>
          </a:p>
        </p:txBody>
      </p:sp>
      <p:cxnSp>
        <p:nvCxnSpPr>
          <p:cNvPr id="153" name="Straight Arrow Connector 152"/>
          <p:cNvCxnSpPr/>
          <p:nvPr/>
        </p:nvCxnSpPr>
        <p:spPr>
          <a:xfrm>
            <a:off x="7828806" y="5774101"/>
            <a:ext cx="0" cy="390343"/>
          </a:xfrm>
          <a:prstGeom prst="straightConnector1">
            <a:avLst/>
          </a:prstGeom>
          <a:ln w="34925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7486207" y="5679026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</a:rPr>
              <a:t>b</a:t>
            </a:r>
            <a:r>
              <a:rPr lang="en-US" b="1" baseline="-25000" dirty="0">
                <a:solidFill>
                  <a:srgbClr val="907647"/>
                </a:solidFill>
              </a:rPr>
              <a:t>2</a:t>
            </a:r>
          </a:p>
        </p:txBody>
      </p:sp>
      <p:sp>
        <p:nvSpPr>
          <p:cNvPr id="155" name="Oval 154"/>
          <p:cNvSpPr/>
          <p:nvPr/>
        </p:nvSpPr>
        <p:spPr>
          <a:xfrm>
            <a:off x="7555568" y="6155857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157" name="Oval 156"/>
          <p:cNvSpPr/>
          <p:nvPr/>
        </p:nvSpPr>
        <p:spPr>
          <a:xfrm>
            <a:off x="9398539" y="4509093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8</a:t>
            </a:r>
          </a:p>
        </p:txBody>
      </p:sp>
      <p:cxnSp>
        <p:nvCxnSpPr>
          <p:cNvPr id="161" name="Straight Arrow Connector 160"/>
          <p:cNvCxnSpPr/>
          <p:nvPr/>
        </p:nvCxnSpPr>
        <p:spPr>
          <a:xfrm flipH="1">
            <a:off x="9057074" y="4972325"/>
            <a:ext cx="469471" cy="388979"/>
          </a:xfrm>
          <a:prstGeom prst="straightConnector1">
            <a:avLst/>
          </a:prstGeom>
          <a:ln w="603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9329605" y="5005911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b="1" baseline="-250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9951603" y="4766023"/>
            <a:ext cx="6009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6885298" y="4630044"/>
            <a:ext cx="6009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40264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027"/>
            <a:ext cx="10515600" cy="948267"/>
          </a:xfrm>
        </p:spPr>
        <p:txBody>
          <a:bodyPr>
            <a:normAutofit/>
          </a:bodyPr>
          <a:lstStyle/>
          <a:p>
            <a:r>
              <a:rPr lang="en-US" b="0" dirty="0">
                <a:latin typeface="Sitka Subheading" panose="02000505000000020004" pitchFamily="2" charset="0"/>
              </a:rPr>
              <a:t>Partial Order Reduction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854"/>
            <a:ext cx="10515600" cy="5266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79" name="Content Placeholder 2"/>
          <p:cNvSpPr txBox="1">
            <a:spLocks/>
          </p:cNvSpPr>
          <p:nvPr/>
        </p:nvSpPr>
        <p:spPr>
          <a:xfrm>
            <a:off x="838200" y="800270"/>
            <a:ext cx="10515600" cy="5266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A state space reduction technique</a:t>
            </a:r>
          </a:p>
          <a:p>
            <a:r>
              <a:rPr lang="en-US" sz="2400" dirty="0"/>
              <a:t>Induces equivalence classes on transition sequences using a notion of </a:t>
            </a:r>
            <a:r>
              <a:rPr lang="en-US" sz="2400" dirty="0">
                <a:solidFill>
                  <a:srgbClr val="0000FF"/>
                </a:solidFill>
              </a:rPr>
              <a:t>independence between transitions</a:t>
            </a:r>
            <a:r>
              <a:rPr lang="en-US" sz="2400" dirty="0"/>
              <a:t>.</a:t>
            </a:r>
          </a:p>
          <a:p>
            <a:pPr lvl="1"/>
            <a:r>
              <a:rPr lang="en-US" sz="2200" dirty="0"/>
              <a:t>Equivalence class represents a unique partial ordering between dependent transitions.</a:t>
            </a:r>
          </a:p>
          <a:p>
            <a:r>
              <a:rPr lang="en-US" sz="2400" dirty="0"/>
              <a:t>Exploring only a representative from each equivalence class preserves deadlocks and assertion violations. </a:t>
            </a:r>
            <a:r>
              <a:rPr lang="en-US" sz="2400" dirty="0">
                <a:solidFill>
                  <a:srgbClr val="0000FF"/>
                </a:solidFill>
              </a:rPr>
              <a:t>[</a:t>
            </a:r>
            <a:r>
              <a:rPr lang="en-US" sz="2400" dirty="0" err="1">
                <a:solidFill>
                  <a:srgbClr val="0000FF"/>
                </a:solidFill>
              </a:rPr>
              <a:t>Godefroid</a:t>
            </a:r>
            <a:r>
              <a:rPr lang="en-US" sz="2400" dirty="0">
                <a:solidFill>
                  <a:srgbClr val="0000FF"/>
                </a:solidFill>
              </a:rPr>
              <a:t>, POPL '96]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14" name="Oval 113"/>
          <p:cNvSpPr/>
          <p:nvPr/>
        </p:nvSpPr>
        <p:spPr>
          <a:xfrm>
            <a:off x="8182292" y="2884764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0</a:t>
            </a:r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8521988" y="3387628"/>
            <a:ext cx="399188" cy="350516"/>
          </a:xfrm>
          <a:prstGeom prst="straightConnector1">
            <a:avLst/>
          </a:prstGeom>
          <a:ln w="3492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8812851" y="3690418"/>
            <a:ext cx="512054" cy="5056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b="1" baseline="-25000" dirty="0">
                <a:solidFill>
                  <a:schemeClr val="bg1">
                    <a:lumMod val="75000"/>
                  </a:schemeClr>
                </a:solidFill>
              </a:rPr>
              <a:t>7</a:t>
            </a:r>
          </a:p>
        </p:txBody>
      </p:sp>
      <p:cxnSp>
        <p:nvCxnSpPr>
          <p:cNvPr id="122" name="Straight Arrow Connector 121"/>
          <p:cNvCxnSpPr/>
          <p:nvPr/>
        </p:nvCxnSpPr>
        <p:spPr>
          <a:xfrm flipH="1">
            <a:off x="7979977" y="3390436"/>
            <a:ext cx="422697" cy="350516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 122"/>
          <p:cNvSpPr/>
          <p:nvPr/>
        </p:nvSpPr>
        <p:spPr>
          <a:xfrm>
            <a:off x="7569801" y="3682598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</a:p>
        </p:txBody>
      </p:sp>
      <p:cxnSp>
        <p:nvCxnSpPr>
          <p:cNvPr id="124" name="Straight Arrow Connector 123"/>
          <p:cNvCxnSpPr>
            <a:stCxn id="123" idx="4"/>
          </p:cNvCxnSpPr>
          <p:nvPr/>
        </p:nvCxnSpPr>
        <p:spPr>
          <a:xfrm>
            <a:off x="7825828" y="4188270"/>
            <a:ext cx="372739" cy="348397"/>
          </a:xfrm>
          <a:prstGeom prst="straightConnector1">
            <a:avLst/>
          </a:prstGeom>
          <a:ln w="34925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7569801" y="5258496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3</a:t>
            </a:r>
            <a:endParaRPr lang="en-US" b="1" baseline="-25000" dirty="0"/>
          </a:p>
        </p:txBody>
      </p:sp>
      <p:cxnSp>
        <p:nvCxnSpPr>
          <p:cNvPr id="126" name="Straight Arrow Connector 125"/>
          <p:cNvCxnSpPr/>
          <p:nvPr/>
        </p:nvCxnSpPr>
        <p:spPr>
          <a:xfrm flipH="1">
            <a:off x="7972667" y="4968452"/>
            <a:ext cx="422697" cy="350516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>
            <a:off x="8575508" y="4188594"/>
            <a:ext cx="422697" cy="350516"/>
          </a:xfrm>
          <a:prstGeom prst="straightConnector1">
            <a:avLst/>
          </a:prstGeom>
          <a:ln w="3492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8920212" y="5814029"/>
            <a:ext cx="0" cy="390343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9145520" y="4190337"/>
            <a:ext cx="399188" cy="350516"/>
          </a:xfrm>
          <a:prstGeom prst="straightConnector1">
            <a:avLst/>
          </a:prstGeom>
          <a:ln w="3492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7791517" y="3152921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b="1" baseline="-250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8687917" y="3217462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en-US" b="1" baseline="-25000" dirty="0">
                <a:solidFill>
                  <a:schemeClr val="bg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9321345" y="3998445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en-US" b="1" baseline="-25000" dirty="0">
                <a:solidFill>
                  <a:schemeClr val="bg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8585987" y="4865579"/>
            <a:ext cx="396703" cy="358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</a:rPr>
              <a:t>b</a:t>
            </a:r>
            <a:r>
              <a:rPr lang="en-US" b="1" baseline="-25000" dirty="0">
                <a:solidFill>
                  <a:srgbClr val="907647"/>
                </a:solidFill>
              </a:rPr>
              <a:t>2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694675" y="4254178"/>
            <a:ext cx="396703" cy="358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</a:rPr>
              <a:t>b</a:t>
            </a:r>
            <a:r>
              <a:rPr lang="en-US" b="1" baseline="-25000" dirty="0">
                <a:solidFill>
                  <a:srgbClr val="907647"/>
                </a:solidFill>
              </a:rPr>
              <a:t>1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864927" y="4786003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8899682" y="5744167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48" name="Oval 147"/>
          <p:cNvSpPr/>
          <p:nvPr/>
        </p:nvSpPr>
        <p:spPr>
          <a:xfrm>
            <a:off x="8132388" y="4454106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49" name="Oval 148"/>
          <p:cNvSpPr/>
          <p:nvPr/>
        </p:nvSpPr>
        <p:spPr>
          <a:xfrm>
            <a:off x="8653427" y="5301955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5</a:t>
            </a:r>
          </a:p>
        </p:txBody>
      </p:sp>
      <p:cxnSp>
        <p:nvCxnSpPr>
          <p:cNvPr id="150" name="Straight Arrow Connector 149"/>
          <p:cNvCxnSpPr/>
          <p:nvPr/>
        </p:nvCxnSpPr>
        <p:spPr>
          <a:xfrm>
            <a:off x="8407341" y="4975486"/>
            <a:ext cx="399188" cy="350516"/>
          </a:xfrm>
          <a:prstGeom prst="straightConnector1">
            <a:avLst/>
          </a:prstGeom>
          <a:ln w="34925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8775009" y="4239047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b="1" baseline="-25000" dirty="0">
                <a:solidFill>
                  <a:schemeClr val="bg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52" name="Oval 151"/>
          <p:cNvSpPr/>
          <p:nvPr/>
        </p:nvSpPr>
        <p:spPr>
          <a:xfrm>
            <a:off x="8646974" y="6195785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6</a:t>
            </a:r>
          </a:p>
        </p:txBody>
      </p:sp>
      <p:cxnSp>
        <p:nvCxnSpPr>
          <p:cNvPr id="153" name="Straight Arrow Connector 152"/>
          <p:cNvCxnSpPr/>
          <p:nvPr/>
        </p:nvCxnSpPr>
        <p:spPr>
          <a:xfrm>
            <a:off x="7828806" y="5774101"/>
            <a:ext cx="0" cy="390343"/>
          </a:xfrm>
          <a:prstGeom prst="straightConnector1">
            <a:avLst/>
          </a:prstGeom>
          <a:ln w="34925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7486207" y="5679026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</a:rPr>
              <a:t>b</a:t>
            </a:r>
            <a:r>
              <a:rPr lang="en-US" b="1" baseline="-25000" dirty="0">
                <a:solidFill>
                  <a:srgbClr val="907647"/>
                </a:solidFill>
              </a:rPr>
              <a:t>2</a:t>
            </a:r>
          </a:p>
        </p:txBody>
      </p:sp>
      <p:sp>
        <p:nvSpPr>
          <p:cNvPr id="155" name="Oval 154"/>
          <p:cNvSpPr/>
          <p:nvPr/>
        </p:nvSpPr>
        <p:spPr>
          <a:xfrm>
            <a:off x="7555568" y="6155857"/>
            <a:ext cx="512054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157" name="Oval 156"/>
          <p:cNvSpPr/>
          <p:nvPr/>
        </p:nvSpPr>
        <p:spPr>
          <a:xfrm>
            <a:off x="9398539" y="4509093"/>
            <a:ext cx="512054" cy="5056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b="1" baseline="-25000" dirty="0">
                <a:solidFill>
                  <a:schemeClr val="bg1">
                    <a:lumMod val="75000"/>
                  </a:schemeClr>
                </a:solidFill>
              </a:rPr>
              <a:t>8</a:t>
            </a:r>
          </a:p>
        </p:txBody>
      </p:sp>
      <p:cxnSp>
        <p:nvCxnSpPr>
          <p:cNvPr id="161" name="Straight Arrow Connector 160"/>
          <p:cNvCxnSpPr/>
          <p:nvPr/>
        </p:nvCxnSpPr>
        <p:spPr>
          <a:xfrm flipH="1">
            <a:off x="9057074" y="4972325"/>
            <a:ext cx="469471" cy="388979"/>
          </a:xfrm>
          <a:prstGeom prst="straightConnector1">
            <a:avLst/>
          </a:prstGeom>
          <a:ln w="3492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9329605" y="5005911"/>
            <a:ext cx="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b="1" baseline="-25000" dirty="0">
                <a:solidFill>
                  <a:schemeClr val="bg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9951603" y="4766023"/>
            <a:ext cx="6009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6885298" y="4630044"/>
            <a:ext cx="6009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92784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027"/>
            <a:ext cx="10515600" cy="948267"/>
          </a:xfrm>
        </p:spPr>
        <p:txBody>
          <a:bodyPr>
            <a:normAutofit/>
          </a:bodyPr>
          <a:lstStyle/>
          <a:p>
            <a:r>
              <a:rPr lang="en-US" b="0" dirty="0">
                <a:latin typeface="Sitka Subheading" panose="02000505000000020004" pitchFamily="2" charset="0"/>
              </a:rPr>
              <a:t>State Space Exploration for Event-driven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4895"/>
            <a:ext cx="10515600" cy="5266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6042" y="1492761"/>
            <a:ext cx="4511945" cy="2308324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post(t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,e1,t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//on thread t</a:t>
            </a:r>
            <a:r>
              <a:rPr lang="en-US" baseline="-25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post(t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,e2,t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//on thread t</a:t>
            </a:r>
            <a:r>
              <a:rPr lang="en-US" baseline="-25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endParaRPr lang="en-US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//on thread t</a:t>
            </a:r>
            <a:r>
              <a:rPr lang="en-US" baseline="-25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 event queue 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H1:= {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post(t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,e3,t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H2:= {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x = 5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H3:= {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y = 10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86042" y="4129679"/>
            <a:ext cx="4392767" cy="1789514"/>
          </a:xfrm>
          <a:prstGeom prst="rect">
            <a:avLst/>
          </a:prstGeom>
          <a:solidFill>
            <a:schemeClr val="bg1"/>
          </a:solidFill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Existing POR based model checkers explore all possible orderings of events, since event queues too are shared objects.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211900" y="1215263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0</a:t>
            </a:r>
          </a:p>
        </p:txBody>
      </p:sp>
      <p:cxnSp>
        <p:nvCxnSpPr>
          <p:cNvPr id="25" name="Straight Arrow Connector 24"/>
          <p:cNvCxnSpPr>
            <a:stCxn id="24" idx="3"/>
            <a:endCxn id="27" idx="7"/>
          </p:cNvCxnSpPr>
          <p:nvPr/>
        </p:nvCxnSpPr>
        <p:spPr>
          <a:xfrm flipH="1">
            <a:off x="7205198" y="1646881"/>
            <a:ext cx="1081033" cy="557555"/>
          </a:xfrm>
          <a:prstGeom prst="straightConnector1">
            <a:avLst/>
          </a:prstGeom>
          <a:ln w="31750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771968" y="2130382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397733" y="1565096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42" name="Straight Arrow Connector 41"/>
          <p:cNvCxnSpPr>
            <a:stCxn id="27" idx="3"/>
            <a:endCxn id="43" idx="0"/>
          </p:cNvCxnSpPr>
          <p:nvPr/>
        </p:nvCxnSpPr>
        <p:spPr>
          <a:xfrm flipH="1">
            <a:off x="6427050" y="2562000"/>
            <a:ext cx="419249" cy="469984"/>
          </a:xfrm>
          <a:prstGeom prst="straightConnector1">
            <a:avLst/>
          </a:prstGeom>
          <a:ln w="317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173270" y="3031984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316383" y="2471729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50" name="Straight Arrow Connector 49"/>
          <p:cNvCxnSpPr>
            <a:stCxn id="43" idx="4"/>
          </p:cNvCxnSpPr>
          <p:nvPr/>
        </p:nvCxnSpPr>
        <p:spPr>
          <a:xfrm>
            <a:off x="6427050" y="3537656"/>
            <a:ext cx="0" cy="406703"/>
          </a:xfrm>
          <a:prstGeom prst="straightConnector1">
            <a:avLst/>
          </a:prstGeom>
          <a:ln w="3175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970375" y="3497388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55" name="Oval 54"/>
          <p:cNvSpPr/>
          <p:nvPr/>
        </p:nvSpPr>
        <p:spPr>
          <a:xfrm>
            <a:off x="6735679" y="4705872"/>
            <a:ext cx="507561" cy="561471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4</a:t>
            </a:r>
          </a:p>
        </p:txBody>
      </p:sp>
      <p:cxnSp>
        <p:nvCxnSpPr>
          <p:cNvPr id="56" name="Straight Arrow Connector 55"/>
          <p:cNvCxnSpPr>
            <a:endCxn id="55" idx="1"/>
          </p:cNvCxnSpPr>
          <p:nvPr/>
        </p:nvCxnSpPr>
        <p:spPr>
          <a:xfrm>
            <a:off x="6450405" y="4458713"/>
            <a:ext cx="359605" cy="329385"/>
          </a:xfrm>
          <a:prstGeom prst="straightConnector1">
            <a:avLst/>
          </a:prstGeom>
          <a:ln w="3175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8211900" y="5512120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5</a:t>
            </a:r>
          </a:p>
        </p:txBody>
      </p:sp>
      <p:cxnSp>
        <p:nvCxnSpPr>
          <p:cNvPr id="59" name="Straight Arrow Connector 58"/>
          <p:cNvCxnSpPr>
            <a:endCxn id="58" idx="2"/>
          </p:cNvCxnSpPr>
          <p:nvPr/>
        </p:nvCxnSpPr>
        <p:spPr>
          <a:xfrm>
            <a:off x="7156099" y="5199272"/>
            <a:ext cx="1055801" cy="565684"/>
          </a:xfrm>
          <a:prstGeom prst="straightConnector1">
            <a:avLst/>
          </a:prstGeom>
          <a:ln w="3175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207939" y="4489458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356936" y="5372956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75" name="Oval 74"/>
          <p:cNvSpPr/>
          <p:nvPr/>
        </p:nvSpPr>
        <p:spPr>
          <a:xfrm>
            <a:off x="7991771" y="3016094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6</a:t>
            </a:r>
          </a:p>
        </p:txBody>
      </p:sp>
      <p:cxnSp>
        <p:nvCxnSpPr>
          <p:cNvPr id="77" name="Straight Arrow Connector 76"/>
          <p:cNvCxnSpPr>
            <a:stCxn id="27" idx="5"/>
            <a:endCxn id="75" idx="1"/>
          </p:cNvCxnSpPr>
          <p:nvPr/>
        </p:nvCxnSpPr>
        <p:spPr>
          <a:xfrm>
            <a:off x="7205198" y="2562000"/>
            <a:ext cx="860904" cy="528148"/>
          </a:xfrm>
          <a:prstGeom prst="straightConnector1">
            <a:avLst/>
          </a:prstGeom>
          <a:ln w="2540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597936" y="2509246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8253843" y="3534677"/>
            <a:ext cx="0" cy="406703"/>
          </a:xfrm>
          <a:prstGeom prst="straightConnector1">
            <a:avLst/>
          </a:prstGeom>
          <a:ln w="317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8000063" y="3951259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88" name="Oval 87"/>
          <p:cNvSpPr/>
          <p:nvPr/>
        </p:nvSpPr>
        <p:spPr>
          <a:xfrm>
            <a:off x="8662586" y="4759914"/>
            <a:ext cx="57040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8</a:t>
            </a:r>
          </a:p>
        </p:txBody>
      </p:sp>
      <p:cxnSp>
        <p:nvCxnSpPr>
          <p:cNvPr id="90" name="Straight Arrow Connector 89"/>
          <p:cNvCxnSpPr>
            <a:stCxn id="84" idx="4"/>
            <a:endCxn id="88" idx="1"/>
          </p:cNvCxnSpPr>
          <p:nvPr/>
        </p:nvCxnSpPr>
        <p:spPr>
          <a:xfrm>
            <a:off x="8253843" y="4456931"/>
            <a:ext cx="492276" cy="377037"/>
          </a:xfrm>
          <a:prstGeom prst="straightConnector1">
            <a:avLst/>
          </a:prstGeom>
          <a:ln w="2540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824021" y="3497900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96" name="Straight Arrow Connector 95"/>
          <p:cNvCxnSpPr>
            <a:stCxn id="88" idx="4"/>
          </p:cNvCxnSpPr>
          <p:nvPr/>
        </p:nvCxnSpPr>
        <p:spPr>
          <a:xfrm flipH="1">
            <a:off x="8645130" y="5265586"/>
            <a:ext cx="302657" cy="320588"/>
          </a:xfrm>
          <a:prstGeom prst="straightConnector1">
            <a:avLst/>
          </a:prstGeom>
          <a:ln w="2540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8182653" y="4507307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8426359" y="5126770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00" name="Oval 99"/>
          <p:cNvSpPr/>
          <p:nvPr/>
        </p:nvSpPr>
        <p:spPr>
          <a:xfrm>
            <a:off x="8741222" y="3866626"/>
            <a:ext cx="507561" cy="505672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FF0000"/>
            </a:solidFill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9</a:t>
            </a:r>
          </a:p>
        </p:txBody>
      </p:sp>
      <p:cxnSp>
        <p:nvCxnSpPr>
          <p:cNvPr id="106" name="Straight Arrow Connector 105"/>
          <p:cNvCxnSpPr/>
          <p:nvPr/>
        </p:nvCxnSpPr>
        <p:spPr>
          <a:xfrm>
            <a:off x="8403690" y="3470739"/>
            <a:ext cx="514494" cy="377037"/>
          </a:xfrm>
          <a:prstGeom prst="straightConnector1">
            <a:avLst/>
          </a:prstGeom>
          <a:ln w="19050">
            <a:solidFill>
              <a:srgbClr val="B94C1D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9005612" y="4372298"/>
            <a:ext cx="0" cy="406703"/>
          </a:xfrm>
          <a:prstGeom prst="straightConnector1">
            <a:avLst/>
          </a:prstGeom>
          <a:ln w="19050">
            <a:solidFill>
              <a:srgbClr val="0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8593693" y="3325781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9176993" y="4369056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8" name="Oval 27"/>
          <p:cNvSpPr/>
          <p:nvPr/>
        </p:nvSpPr>
        <p:spPr>
          <a:xfrm>
            <a:off x="9500529" y="2140423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9554259" y="2191202"/>
            <a:ext cx="4507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10</a:t>
            </a:r>
          </a:p>
        </p:txBody>
      </p:sp>
      <p:cxnSp>
        <p:nvCxnSpPr>
          <p:cNvPr id="126" name="Straight Arrow Connector 125"/>
          <p:cNvCxnSpPr>
            <a:stCxn id="24" idx="5"/>
            <a:endCxn id="28" idx="1"/>
          </p:cNvCxnSpPr>
          <p:nvPr/>
        </p:nvCxnSpPr>
        <p:spPr>
          <a:xfrm>
            <a:off x="8645130" y="1646881"/>
            <a:ext cx="929730" cy="567596"/>
          </a:xfrm>
          <a:prstGeom prst="straightConnector1">
            <a:avLst/>
          </a:prstGeom>
          <a:ln w="317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9088159" y="1575662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33" name="Oval 132"/>
          <p:cNvSpPr/>
          <p:nvPr/>
        </p:nvSpPr>
        <p:spPr>
          <a:xfrm>
            <a:off x="10397215" y="3031377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0460009" y="3091300"/>
            <a:ext cx="4507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14</a:t>
            </a:r>
          </a:p>
        </p:txBody>
      </p:sp>
      <p:cxnSp>
        <p:nvCxnSpPr>
          <p:cNvPr id="136" name="Straight Arrow Connector 135"/>
          <p:cNvCxnSpPr>
            <a:stCxn id="28" idx="5"/>
            <a:endCxn id="133" idx="1"/>
          </p:cNvCxnSpPr>
          <p:nvPr/>
        </p:nvCxnSpPr>
        <p:spPr>
          <a:xfrm>
            <a:off x="9933759" y="2572041"/>
            <a:ext cx="537787" cy="533390"/>
          </a:xfrm>
          <a:prstGeom prst="straightConnector1">
            <a:avLst/>
          </a:prstGeom>
          <a:ln w="31750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10226729" y="2572968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142" name="Straight Arrow Connector 141"/>
          <p:cNvCxnSpPr/>
          <p:nvPr/>
        </p:nvCxnSpPr>
        <p:spPr>
          <a:xfrm>
            <a:off x="10668050" y="3550715"/>
            <a:ext cx="0" cy="406703"/>
          </a:xfrm>
          <a:prstGeom prst="straightConnector1">
            <a:avLst/>
          </a:prstGeom>
          <a:ln w="3175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10684565" y="3510447"/>
            <a:ext cx="492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45" name="Oval 144"/>
          <p:cNvSpPr/>
          <p:nvPr/>
        </p:nvSpPr>
        <p:spPr>
          <a:xfrm>
            <a:off x="10403760" y="3951259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0466554" y="3992894"/>
            <a:ext cx="4507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12</a:t>
            </a:r>
          </a:p>
        </p:txBody>
      </p:sp>
      <p:cxnSp>
        <p:nvCxnSpPr>
          <p:cNvPr id="152" name="Straight Arrow Connector 151"/>
          <p:cNvCxnSpPr/>
          <p:nvPr/>
        </p:nvCxnSpPr>
        <p:spPr>
          <a:xfrm>
            <a:off x="9759721" y="2653626"/>
            <a:ext cx="0" cy="406703"/>
          </a:xfrm>
          <a:prstGeom prst="straightConnector1">
            <a:avLst/>
          </a:prstGeom>
          <a:ln w="19050">
            <a:solidFill>
              <a:srgbClr val="B94C1D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9232588" y="2613358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55" name="Oval 154"/>
          <p:cNvSpPr/>
          <p:nvPr/>
        </p:nvSpPr>
        <p:spPr>
          <a:xfrm>
            <a:off x="9524360" y="3054170"/>
            <a:ext cx="507561" cy="505672"/>
          </a:xfrm>
          <a:prstGeom prst="ellipse">
            <a:avLst/>
          </a:prstGeom>
          <a:solidFill>
            <a:srgbClr val="F2F2F2"/>
          </a:solidFill>
          <a:ln w="15875">
            <a:solidFill>
              <a:srgbClr val="FF0000"/>
            </a:solidFill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9557337" y="3082686"/>
            <a:ext cx="45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11</a:t>
            </a:r>
          </a:p>
        </p:txBody>
      </p:sp>
      <p:cxnSp>
        <p:nvCxnSpPr>
          <p:cNvPr id="157" name="Straight Arrow Connector 156"/>
          <p:cNvCxnSpPr/>
          <p:nvPr/>
        </p:nvCxnSpPr>
        <p:spPr>
          <a:xfrm>
            <a:off x="9901240" y="3521678"/>
            <a:ext cx="537787" cy="533390"/>
          </a:xfrm>
          <a:prstGeom prst="straightConnector1">
            <a:avLst/>
          </a:prstGeom>
          <a:ln w="19050">
            <a:solidFill>
              <a:srgbClr val="907647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9867201" y="3667319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60" name="Oval 159"/>
          <p:cNvSpPr/>
          <p:nvPr/>
        </p:nvSpPr>
        <p:spPr>
          <a:xfrm>
            <a:off x="9542351" y="4771600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9614209" y="4840667"/>
            <a:ext cx="4507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13</a:t>
            </a:r>
          </a:p>
        </p:txBody>
      </p:sp>
      <p:cxnSp>
        <p:nvCxnSpPr>
          <p:cNvPr id="163" name="Straight Arrow Connector 162"/>
          <p:cNvCxnSpPr>
            <a:endCxn id="160" idx="7"/>
          </p:cNvCxnSpPr>
          <p:nvPr/>
        </p:nvCxnSpPr>
        <p:spPr>
          <a:xfrm flipH="1">
            <a:off x="9975582" y="4398802"/>
            <a:ext cx="490973" cy="446852"/>
          </a:xfrm>
          <a:prstGeom prst="straightConnector1">
            <a:avLst/>
          </a:prstGeom>
          <a:ln w="2540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10243716" y="4498362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166" name="Straight Arrow Connector 165"/>
          <p:cNvCxnSpPr/>
          <p:nvPr/>
        </p:nvCxnSpPr>
        <p:spPr>
          <a:xfrm flipH="1">
            <a:off x="8719461" y="5199272"/>
            <a:ext cx="885685" cy="565684"/>
          </a:xfrm>
          <a:prstGeom prst="straightConnector1">
            <a:avLst/>
          </a:prstGeom>
          <a:ln w="2540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9236977" y="5370237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395558" y="3138335"/>
            <a:ext cx="516460" cy="231974"/>
          </a:xfrm>
          <a:prstGeom prst="rect">
            <a:avLst/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e3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5151543" y="3158605"/>
            <a:ext cx="966443" cy="250578"/>
            <a:chOff x="4970834" y="3145059"/>
            <a:chExt cx="906904" cy="209683"/>
          </a:xfrm>
        </p:grpSpPr>
        <p:sp>
          <p:nvSpPr>
            <p:cNvPr id="74" name="Rectangle 73"/>
            <p:cNvSpPr/>
            <p:nvPr/>
          </p:nvSpPr>
          <p:spPr>
            <a:xfrm>
              <a:off x="4970834" y="3145059"/>
              <a:ext cx="906904" cy="209683"/>
            </a:xfrm>
            <a:prstGeom prst="rect">
              <a:avLst/>
            </a:prstGeom>
            <a:ln w="254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e1 e2</a:t>
              </a:r>
            </a:p>
          </p:txBody>
        </p:sp>
        <p:cxnSp>
          <p:nvCxnSpPr>
            <p:cNvPr id="76" name="Straight Connector 75"/>
            <p:cNvCxnSpPr>
              <a:stCxn id="74" idx="0"/>
              <a:endCxn id="74" idx="2"/>
            </p:cNvCxnSpPr>
            <p:nvPr/>
          </p:nvCxnSpPr>
          <p:spPr>
            <a:xfrm>
              <a:off x="5424286" y="3145059"/>
              <a:ext cx="0" cy="20968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tangle 78"/>
          <p:cNvSpPr/>
          <p:nvPr/>
        </p:nvSpPr>
        <p:spPr>
          <a:xfrm>
            <a:off x="10096872" y="2281040"/>
            <a:ext cx="516460" cy="231974"/>
          </a:xfrm>
          <a:prstGeom prst="rect">
            <a:avLst/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e2</a:t>
            </a:r>
          </a:p>
        </p:txBody>
      </p:sp>
      <p:sp>
        <p:nvSpPr>
          <p:cNvPr id="85" name="Rectangle 84"/>
          <p:cNvSpPr/>
          <p:nvPr/>
        </p:nvSpPr>
        <p:spPr>
          <a:xfrm>
            <a:off x="6189615" y="2265366"/>
            <a:ext cx="516460" cy="231974"/>
          </a:xfrm>
          <a:prstGeom prst="rect">
            <a:avLst/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e1</a:t>
            </a:r>
          </a:p>
        </p:txBody>
      </p:sp>
      <p:sp>
        <p:nvSpPr>
          <p:cNvPr id="198" name="Oval 197"/>
          <p:cNvSpPr/>
          <p:nvPr/>
        </p:nvSpPr>
        <p:spPr>
          <a:xfrm>
            <a:off x="6164473" y="3950119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5422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24" grpId="0" animBg="1"/>
      <p:bldP spid="27" grpId="0" animBg="1"/>
      <p:bldP spid="32" grpId="0"/>
      <p:bldP spid="43" grpId="0" animBg="1"/>
      <p:bldP spid="48" grpId="0"/>
      <p:bldP spid="51" grpId="0"/>
      <p:bldP spid="55" grpId="0" animBg="1"/>
      <p:bldP spid="58" grpId="0" animBg="1"/>
      <p:bldP spid="63" grpId="0"/>
      <p:bldP spid="64" grpId="0"/>
      <p:bldP spid="75" grpId="0" animBg="1"/>
      <p:bldP spid="78" grpId="0"/>
      <p:bldP spid="84" grpId="0" animBg="1"/>
      <p:bldP spid="88" grpId="0" animBg="1"/>
      <p:bldP spid="93" grpId="0"/>
      <p:bldP spid="98" grpId="0"/>
      <p:bldP spid="99" grpId="0"/>
      <p:bldP spid="100" grpId="0" animBg="1"/>
      <p:bldP spid="108" grpId="0"/>
      <p:bldP spid="109" grpId="0"/>
      <p:bldP spid="28" grpId="0" animBg="1"/>
      <p:bldP spid="120" grpId="0"/>
      <p:bldP spid="130" grpId="0"/>
      <p:bldP spid="133" grpId="0" animBg="1"/>
      <p:bldP spid="134" grpId="0"/>
      <p:bldP spid="137" grpId="0"/>
      <p:bldP spid="143" grpId="0"/>
      <p:bldP spid="145" grpId="0" animBg="1"/>
      <p:bldP spid="146" grpId="0"/>
      <p:bldP spid="153" grpId="0"/>
      <p:bldP spid="155" grpId="0" animBg="1"/>
      <p:bldP spid="156" grpId="0"/>
      <p:bldP spid="158" grpId="0"/>
      <p:bldP spid="160" grpId="0" animBg="1"/>
      <p:bldP spid="161" grpId="0"/>
      <p:bldP spid="164" grpId="0"/>
      <p:bldP spid="167" grpId="0"/>
      <p:bldP spid="69" grpId="0" animBg="1"/>
      <p:bldP spid="79" grpId="0" animBg="1"/>
      <p:bldP spid="85" grpId="0" animBg="1"/>
      <p:bldP spid="19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027"/>
            <a:ext cx="10515600" cy="948267"/>
          </a:xfrm>
        </p:spPr>
        <p:txBody>
          <a:bodyPr>
            <a:normAutofit/>
          </a:bodyPr>
          <a:lstStyle/>
          <a:p>
            <a:r>
              <a:rPr lang="en-US" b="0" dirty="0">
                <a:latin typeface="Sitka Subheading" panose="02000505000000020004" pitchFamily="2" charset="0"/>
              </a:rPr>
              <a:t>State Space Exploration for Event-driven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4895"/>
            <a:ext cx="10515600" cy="5266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6042" y="1492761"/>
            <a:ext cx="4511945" cy="2308324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post(t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,e1,t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//on thread t</a:t>
            </a:r>
            <a:r>
              <a:rPr lang="en-US" baseline="-25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post(t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,e2,t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//on thread t</a:t>
            </a:r>
            <a:r>
              <a:rPr lang="en-US" baseline="-25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endParaRPr lang="en-US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//on thread t</a:t>
            </a:r>
            <a:r>
              <a:rPr lang="en-US" baseline="-25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 event queue 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H1:= {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post(t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,e3,t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H2:= {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x = 5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H3:= {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y = 10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86042" y="4129679"/>
            <a:ext cx="4392767" cy="1789514"/>
          </a:xfrm>
          <a:prstGeom prst="rect">
            <a:avLst/>
          </a:prstGeom>
          <a:solidFill>
            <a:schemeClr val="bg1"/>
          </a:solidFill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Existing POR based model checkers explore all possible orderings of events, since event queues too are shared objects.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211900" y="1215263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0</a:t>
            </a:r>
          </a:p>
        </p:txBody>
      </p:sp>
      <p:cxnSp>
        <p:nvCxnSpPr>
          <p:cNvPr id="25" name="Straight Arrow Connector 24"/>
          <p:cNvCxnSpPr>
            <a:stCxn id="24" idx="3"/>
            <a:endCxn id="27" idx="7"/>
          </p:cNvCxnSpPr>
          <p:nvPr/>
        </p:nvCxnSpPr>
        <p:spPr>
          <a:xfrm flipH="1">
            <a:off x="7205198" y="1646881"/>
            <a:ext cx="1081033" cy="557555"/>
          </a:xfrm>
          <a:prstGeom prst="straightConnector1">
            <a:avLst/>
          </a:prstGeom>
          <a:ln w="66675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771968" y="2130382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397733" y="1565096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42" name="Straight Arrow Connector 41"/>
          <p:cNvCxnSpPr>
            <a:stCxn id="27" idx="3"/>
            <a:endCxn id="43" idx="0"/>
          </p:cNvCxnSpPr>
          <p:nvPr/>
        </p:nvCxnSpPr>
        <p:spPr>
          <a:xfrm flipH="1">
            <a:off x="6427050" y="2562000"/>
            <a:ext cx="419249" cy="469984"/>
          </a:xfrm>
          <a:prstGeom prst="straightConnector1">
            <a:avLst/>
          </a:prstGeom>
          <a:ln w="66675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173270" y="3031984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316383" y="2471729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50" name="Straight Arrow Connector 49"/>
          <p:cNvCxnSpPr>
            <a:stCxn id="43" idx="4"/>
          </p:cNvCxnSpPr>
          <p:nvPr/>
        </p:nvCxnSpPr>
        <p:spPr>
          <a:xfrm>
            <a:off x="6427050" y="3537656"/>
            <a:ext cx="0" cy="406703"/>
          </a:xfrm>
          <a:prstGeom prst="straightConnector1">
            <a:avLst/>
          </a:prstGeom>
          <a:ln w="66675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970375" y="3497388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55" name="Oval 54"/>
          <p:cNvSpPr/>
          <p:nvPr/>
        </p:nvSpPr>
        <p:spPr>
          <a:xfrm>
            <a:off x="6735679" y="4705872"/>
            <a:ext cx="507561" cy="561471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4</a:t>
            </a:r>
          </a:p>
        </p:txBody>
      </p:sp>
      <p:cxnSp>
        <p:nvCxnSpPr>
          <p:cNvPr id="56" name="Straight Arrow Connector 55"/>
          <p:cNvCxnSpPr>
            <a:endCxn id="55" idx="1"/>
          </p:cNvCxnSpPr>
          <p:nvPr/>
        </p:nvCxnSpPr>
        <p:spPr>
          <a:xfrm>
            <a:off x="6450405" y="4458713"/>
            <a:ext cx="359605" cy="329385"/>
          </a:xfrm>
          <a:prstGeom prst="straightConnector1">
            <a:avLst/>
          </a:prstGeom>
          <a:ln w="66675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8211900" y="5512120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5</a:t>
            </a:r>
          </a:p>
        </p:txBody>
      </p:sp>
      <p:cxnSp>
        <p:nvCxnSpPr>
          <p:cNvPr id="59" name="Straight Arrow Connector 58"/>
          <p:cNvCxnSpPr>
            <a:endCxn id="58" idx="2"/>
          </p:cNvCxnSpPr>
          <p:nvPr/>
        </p:nvCxnSpPr>
        <p:spPr>
          <a:xfrm>
            <a:off x="7156099" y="5199272"/>
            <a:ext cx="1055801" cy="565684"/>
          </a:xfrm>
          <a:prstGeom prst="straightConnector1">
            <a:avLst/>
          </a:prstGeom>
          <a:ln w="66675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207939" y="4489458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356936" y="5372956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75" name="Oval 74"/>
          <p:cNvSpPr/>
          <p:nvPr/>
        </p:nvSpPr>
        <p:spPr>
          <a:xfrm>
            <a:off x="7991771" y="3016094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6</a:t>
            </a:r>
          </a:p>
        </p:txBody>
      </p:sp>
      <p:cxnSp>
        <p:nvCxnSpPr>
          <p:cNvPr id="77" name="Straight Arrow Connector 76"/>
          <p:cNvCxnSpPr>
            <a:stCxn id="27" idx="5"/>
            <a:endCxn id="75" idx="1"/>
          </p:cNvCxnSpPr>
          <p:nvPr/>
        </p:nvCxnSpPr>
        <p:spPr>
          <a:xfrm>
            <a:off x="7205198" y="2562000"/>
            <a:ext cx="860904" cy="528148"/>
          </a:xfrm>
          <a:prstGeom prst="straightConnector1">
            <a:avLst/>
          </a:prstGeom>
          <a:ln w="2540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597936" y="2509246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8253843" y="3534677"/>
            <a:ext cx="0" cy="406703"/>
          </a:xfrm>
          <a:prstGeom prst="straightConnector1">
            <a:avLst/>
          </a:prstGeom>
          <a:ln w="317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8000063" y="3951259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88" name="Oval 87"/>
          <p:cNvSpPr/>
          <p:nvPr/>
        </p:nvSpPr>
        <p:spPr>
          <a:xfrm>
            <a:off x="8662586" y="4759914"/>
            <a:ext cx="57040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8</a:t>
            </a:r>
          </a:p>
        </p:txBody>
      </p:sp>
      <p:cxnSp>
        <p:nvCxnSpPr>
          <p:cNvPr id="90" name="Straight Arrow Connector 89"/>
          <p:cNvCxnSpPr>
            <a:stCxn id="84" idx="4"/>
            <a:endCxn id="88" idx="1"/>
          </p:cNvCxnSpPr>
          <p:nvPr/>
        </p:nvCxnSpPr>
        <p:spPr>
          <a:xfrm>
            <a:off x="8253843" y="4456931"/>
            <a:ext cx="492276" cy="377037"/>
          </a:xfrm>
          <a:prstGeom prst="straightConnector1">
            <a:avLst/>
          </a:prstGeom>
          <a:ln w="2540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824021" y="3497900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96" name="Straight Arrow Connector 95"/>
          <p:cNvCxnSpPr>
            <a:stCxn id="88" idx="4"/>
          </p:cNvCxnSpPr>
          <p:nvPr/>
        </p:nvCxnSpPr>
        <p:spPr>
          <a:xfrm flipH="1">
            <a:off x="8645130" y="5265586"/>
            <a:ext cx="302657" cy="320588"/>
          </a:xfrm>
          <a:prstGeom prst="straightConnector1">
            <a:avLst/>
          </a:prstGeom>
          <a:ln w="2540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8182653" y="4507307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8426359" y="5126770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00" name="Oval 99"/>
          <p:cNvSpPr/>
          <p:nvPr/>
        </p:nvSpPr>
        <p:spPr>
          <a:xfrm>
            <a:off x="8741222" y="3866626"/>
            <a:ext cx="507561" cy="505672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FF0000"/>
            </a:solidFill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9</a:t>
            </a:r>
          </a:p>
        </p:txBody>
      </p:sp>
      <p:cxnSp>
        <p:nvCxnSpPr>
          <p:cNvPr id="106" name="Straight Arrow Connector 105"/>
          <p:cNvCxnSpPr/>
          <p:nvPr/>
        </p:nvCxnSpPr>
        <p:spPr>
          <a:xfrm>
            <a:off x="8403690" y="3470739"/>
            <a:ext cx="514494" cy="377037"/>
          </a:xfrm>
          <a:prstGeom prst="straightConnector1">
            <a:avLst/>
          </a:prstGeom>
          <a:ln w="19050">
            <a:solidFill>
              <a:srgbClr val="B94C1D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9005612" y="4372298"/>
            <a:ext cx="0" cy="406703"/>
          </a:xfrm>
          <a:prstGeom prst="straightConnector1">
            <a:avLst/>
          </a:prstGeom>
          <a:ln w="19050">
            <a:solidFill>
              <a:srgbClr val="0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8593693" y="3325781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9176993" y="4369056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8" name="Oval 27"/>
          <p:cNvSpPr/>
          <p:nvPr/>
        </p:nvSpPr>
        <p:spPr>
          <a:xfrm>
            <a:off x="9500529" y="2140423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9554259" y="2191202"/>
            <a:ext cx="4507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10</a:t>
            </a:r>
          </a:p>
        </p:txBody>
      </p:sp>
      <p:cxnSp>
        <p:nvCxnSpPr>
          <p:cNvPr id="126" name="Straight Arrow Connector 125"/>
          <p:cNvCxnSpPr>
            <a:stCxn id="24" idx="5"/>
            <a:endCxn id="28" idx="1"/>
          </p:cNvCxnSpPr>
          <p:nvPr/>
        </p:nvCxnSpPr>
        <p:spPr>
          <a:xfrm>
            <a:off x="8645130" y="1646881"/>
            <a:ext cx="929730" cy="567596"/>
          </a:xfrm>
          <a:prstGeom prst="straightConnector1">
            <a:avLst/>
          </a:prstGeom>
          <a:ln w="317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9088159" y="1575662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33" name="Oval 132"/>
          <p:cNvSpPr/>
          <p:nvPr/>
        </p:nvSpPr>
        <p:spPr>
          <a:xfrm>
            <a:off x="10397215" y="3031377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0460009" y="3091300"/>
            <a:ext cx="4507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14</a:t>
            </a:r>
          </a:p>
        </p:txBody>
      </p:sp>
      <p:cxnSp>
        <p:nvCxnSpPr>
          <p:cNvPr id="136" name="Straight Arrow Connector 135"/>
          <p:cNvCxnSpPr>
            <a:stCxn id="28" idx="5"/>
            <a:endCxn id="133" idx="1"/>
          </p:cNvCxnSpPr>
          <p:nvPr/>
        </p:nvCxnSpPr>
        <p:spPr>
          <a:xfrm>
            <a:off x="9933759" y="2572041"/>
            <a:ext cx="537787" cy="533390"/>
          </a:xfrm>
          <a:prstGeom prst="straightConnector1">
            <a:avLst/>
          </a:prstGeom>
          <a:ln w="31750">
            <a:solidFill>
              <a:srgbClr val="9076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10226729" y="2572968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142" name="Straight Arrow Connector 141"/>
          <p:cNvCxnSpPr/>
          <p:nvPr/>
        </p:nvCxnSpPr>
        <p:spPr>
          <a:xfrm>
            <a:off x="10668050" y="3550715"/>
            <a:ext cx="0" cy="406703"/>
          </a:xfrm>
          <a:prstGeom prst="straightConnector1">
            <a:avLst/>
          </a:prstGeom>
          <a:ln w="3175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10684565" y="3510447"/>
            <a:ext cx="492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45" name="Oval 144"/>
          <p:cNvSpPr/>
          <p:nvPr/>
        </p:nvSpPr>
        <p:spPr>
          <a:xfrm>
            <a:off x="10403760" y="3951259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0466554" y="3992894"/>
            <a:ext cx="4507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12</a:t>
            </a:r>
          </a:p>
        </p:txBody>
      </p:sp>
      <p:cxnSp>
        <p:nvCxnSpPr>
          <p:cNvPr id="152" name="Straight Arrow Connector 151"/>
          <p:cNvCxnSpPr/>
          <p:nvPr/>
        </p:nvCxnSpPr>
        <p:spPr>
          <a:xfrm>
            <a:off x="9759721" y="2653626"/>
            <a:ext cx="0" cy="406703"/>
          </a:xfrm>
          <a:prstGeom prst="straightConnector1">
            <a:avLst/>
          </a:prstGeom>
          <a:ln w="19050">
            <a:solidFill>
              <a:srgbClr val="B94C1D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9232588" y="2613358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55" name="Oval 154"/>
          <p:cNvSpPr/>
          <p:nvPr/>
        </p:nvSpPr>
        <p:spPr>
          <a:xfrm>
            <a:off x="9524360" y="3054170"/>
            <a:ext cx="507561" cy="505672"/>
          </a:xfrm>
          <a:prstGeom prst="ellipse">
            <a:avLst/>
          </a:prstGeom>
          <a:solidFill>
            <a:srgbClr val="F2F2F2"/>
          </a:solidFill>
          <a:ln w="15875">
            <a:solidFill>
              <a:srgbClr val="FF0000"/>
            </a:solidFill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9557337" y="3082686"/>
            <a:ext cx="45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11</a:t>
            </a:r>
          </a:p>
        </p:txBody>
      </p:sp>
      <p:cxnSp>
        <p:nvCxnSpPr>
          <p:cNvPr id="157" name="Straight Arrow Connector 156"/>
          <p:cNvCxnSpPr/>
          <p:nvPr/>
        </p:nvCxnSpPr>
        <p:spPr>
          <a:xfrm>
            <a:off x="9901240" y="3521678"/>
            <a:ext cx="537787" cy="533390"/>
          </a:xfrm>
          <a:prstGeom prst="straightConnector1">
            <a:avLst/>
          </a:prstGeom>
          <a:ln w="19050">
            <a:solidFill>
              <a:srgbClr val="907647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9867201" y="3667319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baseline="-25000" dirty="0">
                <a:solidFill>
                  <a:srgbClr val="9076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60" name="Oval 159"/>
          <p:cNvSpPr/>
          <p:nvPr/>
        </p:nvSpPr>
        <p:spPr>
          <a:xfrm>
            <a:off x="9542351" y="4771600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9614209" y="4840667"/>
            <a:ext cx="4507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13</a:t>
            </a:r>
          </a:p>
        </p:txBody>
      </p:sp>
      <p:cxnSp>
        <p:nvCxnSpPr>
          <p:cNvPr id="163" name="Straight Arrow Connector 162"/>
          <p:cNvCxnSpPr>
            <a:endCxn id="160" idx="7"/>
          </p:cNvCxnSpPr>
          <p:nvPr/>
        </p:nvCxnSpPr>
        <p:spPr>
          <a:xfrm flipH="1">
            <a:off x="9975582" y="4398802"/>
            <a:ext cx="490973" cy="446852"/>
          </a:xfrm>
          <a:prstGeom prst="straightConnector1">
            <a:avLst/>
          </a:prstGeom>
          <a:ln w="2540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10243716" y="4498362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166" name="Straight Arrow Connector 165"/>
          <p:cNvCxnSpPr/>
          <p:nvPr/>
        </p:nvCxnSpPr>
        <p:spPr>
          <a:xfrm flipH="1">
            <a:off x="8719461" y="5199272"/>
            <a:ext cx="885685" cy="565684"/>
          </a:xfrm>
          <a:prstGeom prst="straightConnector1">
            <a:avLst/>
          </a:prstGeom>
          <a:ln w="25400">
            <a:solidFill>
              <a:srgbClr val="B94C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9236977" y="5370237"/>
            <a:ext cx="41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-25000" dirty="0">
                <a:solidFill>
                  <a:srgbClr val="B94C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395558" y="3138335"/>
            <a:ext cx="516460" cy="231974"/>
          </a:xfrm>
          <a:prstGeom prst="rect">
            <a:avLst/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e3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5151543" y="3158605"/>
            <a:ext cx="966443" cy="250578"/>
            <a:chOff x="4970834" y="3145059"/>
            <a:chExt cx="906904" cy="209683"/>
          </a:xfrm>
        </p:grpSpPr>
        <p:sp>
          <p:nvSpPr>
            <p:cNvPr id="74" name="Rectangle 73"/>
            <p:cNvSpPr/>
            <p:nvPr/>
          </p:nvSpPr>
          <p:spPr>
            <a:xfrm>
              <a:off x="4970834" y="3145059"/>
              <a:ext cx="906904" cy="209683"/>
            </a:xfrm>
            <a:prstGeom prst="rect">
              <a:avLst/>
            </a:prstGeom>
            <a:ln w="254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e1 e2</a:t>
              </a:r>
            </a:p>
          </p:txBody>
        </p:sp>
        <p:cxnSp>
          <p:nvCxnSpPr>
            <p:cNvPr id="76" name="Straight Connector 75"/>
            <p:cNvCxnSpPr>
              <a:stCxn id="74" idx="0"/>
              <a:endCxn id="74" idx="2"/>
            </p:cNvCxnSpPr>
            <p:nvPr/>
          </p:nvCxnSpPr>
          <p:spPr>
            <a:xfrm>
              <a:off x="5424286" y="3145059"/>
              <a:ext cx="0" cy="20968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tangle 78"/>
          <p:cNvSpPr/>
          <p:nvPr/>
        </p:nvSpPr>
        <p:spPr>
          <a:xfrm>
            <a:off x="10096872" y="2281040"/>
            <a:ext cx="516460" cy="231974"/>
          </a:xfrm>
          <a:prstGeom prst="rect">
            <a:avLst/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e2</a:t>
            </a:r>
          </a:p>
        </p:txBody>
      </p:sp>
      <p:sp>
        <p:nvSpPr>
          <p:cNvPr id="85" name="Rectangle 84"/>
          <p:cNvSpPr/>
          <p:nvPr/>
        </p:nvSpPr>
        <p:spPr>
          <a:xfrm>
            <a:off x="6189615" y="2265366"/>
            <a:ext cx="516460" cy="231974"/>
          </a:xfrm>
          <a:prstGeom prst="rect">
            <a:avLst/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e1</a:t>
            </a:r>
          </a:p>
        </p:txBody>
      </p:sp>
      <p:sp>
        <p:nvSpPr>
          <p:cNvPr id="198" name="Oval 197"/>
          <p:cNvSpPr/>
          <p:nvPr/>
        </p:nvSpPr>
        <p:spPr>
          <a:xfrm>
            <a:off x="6164473" y="3950119"/>
            <a:ext cx="507561" cy="505672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baseline="-25000" dirty="0">
                <a:solidFill>
                  <a:srgbClr val="00206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9591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15468</TotalTime>
  <Words>2239</Words>
  <Application>Microsoft Office PowerPoint</Application>
  <PresentationFormat>Widescreen</PresentationFormat>
  <Paragraphs>737</Paragraphs>
  <Slides>26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Arial</vt:lpstr>
      <vt:lpstr>Calibri</vt:lpstr>
      <vt:lpstr>Calibri Light</vt:lpstr>
      <vt:lpstr>Californian FB</vt:lpstr>
      <vt:lpstr>Cambria Math</vt:lpstr>
      <vt:lpstr>Courier New</vt:lpstr>
      <vt:lpstr>Segoe UI Light</vt:lpstr>
      <vt:lpstr>Sitka Subheading</vt:lpstr>
      <vt:lpstr>Times New Roman</vt:lpstr>
      <vt:lpstr>Wingdings</vt:lpstr>
      <vt:lpstr>Office Theme</vt:lpstr>
      <vt:lpstr>1_Office Theme</vt:lpstr>
      <vt:lpstr>Partial Order Reduction for Event-driven Multi-threaded Programs</vt:lpstr>
      <vt:lpstr>Event-driven Programs</vt:lpstr>
      <vt:lpstr>Efficient State Space Exploration</vt:lpstr>
      <vt:lpstr>Partial Order Reduction</vt:lpstr>
      <vt:lpstr>Partial Order Reduction</vt:lpstr>
      <vt:lpstr>Partial Order Reduction</vt:lpstr>
      <vt:lpstr>Partial Order Reduction</vt:lpstr>
      <vt:lpstr>State Space Exploration for Event-driven Programs</vt:lpstr>
      <vt:lpstr>State Space Exploration for Event-driven Programs</vt:lpstr>
      <vt:lpstr>Our Contributions</vt:lpstr>
      <vt:lpstr>Dependence Relation for Event-driven Programs</vt:lpstr>
      <vt:lpstr>Dependence Relation for Event-driven Programs</vt:lpstr>
      <vt:lpstr>Dependence Relation for Event-driven Programs</vt:lpstr>
      <vt:lpstr>Persistent Sets [Godefroid, POPL '96]</vt:lpstr>
      <vt:lpstr>Persistent Sets using Our Dependence Relation</vt:lpstr>
      <vt:lpstr>Dependence-Covering Sequence</vt:lpstr>
      <vt:lpstr>Dependence-Covering Sequence</vt:lpstr>
      <vt:lpstr>Dependence-Covering Sequence</vt:lpstr>
      <vt:lpstr>Dependence-Covering Sequence</vt:lpstr>
      <vt:lpstr>Dependence-Covering Sequence</vt:lpstr>
      <vt:lpstr>Dependence-Covering Sets</vt:lpstr>
      <vt:lpstr>Properties of Dependence-Covering Sets</vt:lpstr>
      <vt:lpstr>Implementation</vt:lpstr>
      <vt:lpstr>Experimental Evaluation</vt:lpstr>
      <vt:lpstr>Related Work</vt:lpstr>
      <vt:lpstr>Summary and Future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Partial Order Reduction for Event-driven Multi-threaded Programs</dc:title>
  <dc:creator>Pallavi Maiya</dc:creator>
  <cp:lastModifiedBy>Pallavi Maiya</cp:lastModifiedBy>
  <cp:revision>458</cp:revision>
  <dcterms:created xsi:type="dcterms:W3CDTF">2016-03-17T14:00:12Z</dcterms:created>
  <dcterms:modified xsi:type="dcterms:W3CDTF">2016-04-07T08:21:05Z</dcterms:modified>
</cp:coreProperties>
</file>