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005" r:id="rId1"/>
  </p:sldMasterIdLst>
  <p:notesMasterIdLst>
    <p:notesMasterId r:id="rId26"/>
  </p:notesMasterIdLst>
  <p:sldIdLst>
    <p:sldId id="256" r:id="rId2"/>
    <p:sldId id="259" r:id="rId3"/>
    <p:sldId id="261" r:id="rId4"/>
    <p:sldId id="263" r:id="rId5"/>
    <p:sldId id="264" r:id="rId6"/>
    <p:sldId id="311" r:id="rId7"/>
    <p:sldId id="293" r:id="rId8"/>
    <p:sldId id="312" r:id="rId9"/>
    <p:sldId id="313" r:id="rId10"/>
    <p:sldId id="314" r:id="rId11"/>
    <p:sldId id="315" r:id="rId12"/>
    <p:sldId id="316" r:id="rId13"/>
    <p:sldId id="289" r:id="rId14"/>
    <p:sldId id="306" r:id="rId15"/>
    <p:sldId id="307" r:id="rId16"/>
    <p:sldId id="292" r:id="rId17"/>
    <p:sldId id="277" r:id="rId18"/>
    <p:sldId id="317" r:id="rId19"/>
    <p:sldId id="318" r:id="rId20"/>
    <p:sldId id="308" r:id="rId21"/>
    <p:sldId id="294" r:id="rId22"/>
    <p:sldId id="298" r:id="rId23"/>
    <p:sldId id="320" r:id="rId24"/>
    <p:sldId id="31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lavi Maiya" initials="PM" lastIdx="1" clrIdx="0">
    <p:extLst>
      <p:ext uri="{19B8F6BF-5375-455C-9EA6-DF929625EA0E}">
        <p15:presenceInfo xmlns:p15="http://schemas.microsoft.com/office/powerpoint/2012/main" userId="0b5be5fe99f25e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A425"/>
    <a:srgbClr val="314AC5"/>
    <a:srgbClr val="45B705"/>
    <a:srgbClr val="98CB00"/>
    <a:srgbClr val="8BBC00"/>
    <a:srgbClr val="ED4713"/>
    <a:srgbClr val="98CB02"/>
    <a:srgbClr val="DC0A28"/>
    <a:srgbClr val="CCFFFF"/>
    <a:srgbClr val="AA9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67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C5C4B-67FF-47CB-9C6D-85118967F397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9D414-4429-466E-B7B8-304619D70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84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D414-4429-466E-B7B8-304619D707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3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D414-4429-466E-B7B8-304619D707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41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D414-4429-466E-B7B8-304619D707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8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D414-4429-466E-B7B8-304619D707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3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D414-4429-466E-B7B8-304619D707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13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D414-4429-466E-B7B8-304619D707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6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C9D414-4429-466E-B7B8-304619D7079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79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46904"/>
          </a:xfrm>
        </p:spPr>
        <p:txBody>
          <a:bodyPr anchor="b"/>
          <a:lstStyle>
            <a:lvl1pPr algn="l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9144000" cy="16002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68533"/>
            <a:ext cx="2743200" cy="252942"/>
          </a:xfrm>
        </p:spPr>
        <p:txBody>
          <a:bodyPr/>
          <a:lstStyle/>
          <a:p>
            <a:fld id="{81FAE0EF-A43B-4D93-9160-BCDD3B2E887D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8533"/>
            <a:ext cx="4114800" cy="252942"/>
          </a:xfrm>
          <a:noFill/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Pallavi Maiya  (</a:t>
            </a:r>
            <a:r>
              <a:rPr lang="en-US" dirty="0" err="1" smtClean="0"/>
              <a:t>IISc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  <a:noFill/>
        </p:spPr>
        <p:txBody>
          <a:bodyPr/>
          <a:lstStyle>
            <a:lvl1pPr>
              <a:defRPr sz="1600"/>
            </a:lvl1pPr>
          </a:lstStyle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80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CD02-AC05-4F33-9E9D-A8F6B57CB9D7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Pallavi Maiya  (IISc)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2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7F58-00C4-4BE9-A83E-5669C4827606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Pallavi Maiya  (IISc)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467"/>
            <a:ext cx="10515600" cy="948267"/>
          </a:xfrm>
        </p:spPr>
        <p:txBody>
          <a:bodyPr/>
          <a:lstStyle>
            <a:lvl1pPr algn="l"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7666"/>
            <a:ext cx="10515600" cy="5122333"/>
          </a:xfrm>
        </p:spPr>
        <p:txBody>
          <a:bodyPr/>
          <a:lstStyle>
            <a:lvl1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68533"/>
            <a:ext cx="2743200" cy="252942"/>
          </a:xfrm>
        </p:spPr>
        <p:txBody>
          <a:bodyPr/>
          <a:lstStyle/>
          <a:p>
            <a:fld id="{BBFFF31B-0EB0-4C8E-8BB9-FFA6451EA1DC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8533"/>
            <a:ext cx="4114800" cy="252942"/>
          </a:xfrm>
          <a:noFill/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Pallavi Maiya  (</a:t>
            </a:r>
            <a:r>
              <a:rPr lang="en-US" dirty="0" err="1" smtClean="0"/>
              <a:t>IISc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  <a:noFill/>
        </p:spPr>
        <p:txBody>
          <a:bodyPr/>
          <a:lstStyle>
            <a:lvl1pPr>
              <a:defRPr sz="1600"/>
            </a:lvl1pPr>
          </a:lstStyle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71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1255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45399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5585-4082-41D2-B913-16B63E6FD92E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8533"/>
            <a:ext cx="4114800" cy="252942"/>
          </a:xfrm>
          <a:noFill/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Pallavi Maiya  (</a:t>
            </a:r>
            <a:r>
              <a:rPr lang="en-US" dirty="0" err="1" smtClean="0"/>
              <a:t>IISc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  <a:noFill/>
        </p:spPr>
        <p:txBody>
          <a:bodyPr/>
          <a:lstStyle>
            <a:lvl1pPr>
              <a:defRPr sz="1600"/>
            </a:lvl1pPr>
          </a:lstStyle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43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339"/>
            <a:ext cx="10515600" cy="940862"/>
          </a:xfrm>
        </p:spPr>
        <p:txBody>
          <a:bodyPr/>
          <a:lstStyle>
            <a:lvl1pPr algn="l">
              <a:defRPr sz="36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02267"/>
            <a:ext cx="5181600" cy="5113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02267"/>
            <a:ext cx="5181600" cy="511386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68533"/>
            <a:ext cx="2743200" cy="252942"/>
          </a:xfrm>
        </p:spPr>
        <p:txBody>
          <a:bodyPr/>
          <a:lstStyle/>
          <a:p>
            <a:fld id="{26AF766D-D67A-4089-BCE7-B463A994BEE3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8533"/>
            <a:ext cx="4114800" cy="252942"/>
          </a:xfrm>
          <a:noFill/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Pallavi Maiya  (</a:t>
            </a:r>
            <a:r>
              <a:rPr lang="en-US" dirty="0" err="1" smtClean="0"/>
              <a:t>IISc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  <a:noFill/>
        </p:spPr>
        <p:txBody>
          <a:bodyPr/>
          <a:lstStyle>
            <a:lvl1pPr>
              <a:defRPr sz="1600"/>
            </a:lvl1pPr>
          </a:lstStyle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1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87569"/>
            <a:ext cx="10515600" cy="87775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207363"/>
            <a:ext cx="5157787" cy="12977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207363"/>
            <a:ext cx="5183188" cy="12977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468533"/>
            <a:ext cx="2743200" cy="252942"/>
          </a:xfrm>
        </p:spPr>
        <p:txBody>
          <a:bodyPr/>
          <a:lstStyle/>
          <a:p>
            <a:fld id="{80EBD5BA-09AF-4848-893B-3C2CB01FA81E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14800" y="6468533"/>
            <a:ext cx="4114800" cy="252942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dirty="0" smtClean="0"/>
              <a:t>Pallavi Maiya  (</a:t>
            </a:r>
            <a:r>
              <a:rPr lang="en-US" dirty="0" err="1" smtClean="0"/>
              <a:t>IISc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>
            <a:lvl1pPr>
              <a:defRPr sz="14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3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E562-AB27-4901-B553-1051B01F6901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Pallavi Maiya  (IISc)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50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D236-B6C3-4CEE-BFE4-A4B4F3994248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Pallavi Maiya  (IISc)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15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E0B-B1C4-450F-925F-B4873EE248F3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Pallavi Maiya  (IISc)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8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7F2B-6E2B-486D-9243-633C16934BBF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Pallavi Maiya  (IISc)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2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525F2-3544-46E3-ADD0-192E94920D1B}" type="datetime1">
              <a:rPr lang="en-US" smtClean="0"/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Pallavi Maiya  (</a:t>
            </a:r>
            <a:r>
              <a:rPr lang="en-US" dirty="0" err="1" smtClean="0"/>
              <a:t>IISc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12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Relationship Id="rId14" Type="http://schemas.openxmlformats.org/officeDocument/2006/relationships/image" Target="../media/image1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136" y="905779"/>
            <a:ext cx="10058400" cy="26014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j-lt"/>
              </a:rPr>
              <a:t>Race Detection for Android Applications</a:t>
            </a:r>
            <a:endParaRPr lang="en-US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136" y="3894696"/>
            <a:ext cx="10058400" cy="2240928"/>
          </a:xfrm>
        </p:spPr>
        <p:txBody>
          <a:bodyPr>
            <a:normAutofit/>
          </a:bodyPr>
          <a:lstStyle/>
          <a:p>
            <a:pPr algn="ctr"/>
            <a:r>
              <a:rPr lang="en-US" sz="2800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Pallavi Maiya</a:t>
            </a:r>
            <a:r>
              <a:rPr lang="en-US" sz="2800" cap="none" dirty="0" smtClean="0">
                <a:latin typeface="+mn-lt"/>
              </a:rPr>
              <a:t>,  </a:t>
            </a:r>
            <a:r>
              <a:rPr lang="en-US" sz="2800" b="1" cap="none" dirty="0" smtClean="0">
                <a:latin typeface="+mn-lt"/>
              </a:rPr>
              <a:t>Aditya </a:t>
            </a:r>
            <a:r>
              <a:rPr lang="en-US" sz="2800" b="1" cap="none" dirty="0" err="1" smtClean="0">
                <a:latin typeface="+mn-lt"/>
              </a:rPr>
              <a:t>Kanade</a:t>
            </a:r>
            <a:r>
              <a:rPr lang="en-US" sz="2800" b="1" cap="none" dirty="0" smtClean="0">
                <a:latin typeface="+mn-lt"/>
              </a:rPr>
              <a:t>  </a:t>
            </a:r>
            <a:r>
              <a:rPr lang="en-US" sz="2800" cap="none" dirty="0" smtClean="0">
                <a:latin typeface="+mn-lt"/>
              </a:rPr>
              <a:t>(Indian Institute of Science)</a:t>
            </a:r>
          </a:p>
          <a:p>
            <a:pPr algn="ctr"/>
            <a:r>
              <a:rPr lang="en-US" sz="2800" b="1" cap="none" dirty="0" err="1" smtClean="0">
                <a:latin typeface="+mn-lt"/>
              </a:rPr>
              <a:t>Rupak</a:t>
            </a:r>
            <a:r>
              <a:rPr lang="en-US" sz="2800" b="1" cap="none" dirty="0" smtClean="0">
                <a:latin typeface="+mn-lt"/>
              </a:rPr>
              <a:t> </a:t>
            </a:r>
            <a:r>
              <a:rPr lang="en-US" sz="2800" b="1" cap="none" dirty="0" err="1" smtClean="0">
                <a:latin typeface="+mn-lt"/>
              </a:rPr>
              <a:t>Majumdar</a:t>
            </a:r>
            <a:r>
              <a:rPr lang="en-US" sz="2800" cap="none" dirty="0" smtClean="0">
                <a:latin typeface="+mn-lt"/>
              </a:rPr>
              <a:t>  (Max Planck Institute for Software Systems)</a:t>
            </a:r>
          </a:p>
          <a:p>
            <a:pPr algn="ctr"/>
            <a:endParaRPr lang="en-US" sz="2800" dirty="0"/>
          </a:p>
          <a:p>
            <a:pPr algn="ctr"/>
            <a:r>
              <a:rPr lang="en-US" sz="2800" cap="none" smtClean="0">
                <a:solidFill>
                  <a:schemeClr val="tx1"/>
                </a:solidFill>
                <a:latin typeface="+mn-lt"/>
              </a:rPr>
              <a:t>PLDI  </a:t>
            </a:r>
            <a:r>
              <a:rPr lang="en-US" sz="2800" cap="none" dirty="0" smtClean="0">
                <a:solidFill>
                  <a:schemeClr val="tx1"/>
                </a:solidFill>
                <a:latin typeface="+mn-lt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741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45961" y="954394"/>
            <a:ext cx="947403" cy="55187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01176" y="954394"/>
            <a:ext cx="4966672" cy="55187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34250" y="1677409"/>
            <a:ext cx="12982" cy="4461969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019741" y="1655819"/>
            <a:ext cx="7466" cy="4817296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040971" y="1009488"/>
            <a:ext cx="193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Main thread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8801861" y="1578078"/>
            <a:ext cx="13066" cy="4752621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724263" y="2187921"/>
            <a:ext cx="2360317" cy="132645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964930" y="4203111"/>
            <a:ext cx="2128714" cy="7872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847940" y="5584665"/>
            <a:ext cx="2236743" cy="78027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33347" y="2167729"/>
            <a:ext cx="2349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mt,onCreate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41076" y="2426046"/>
            <a:ext cx="17234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29941" y="2681433"/>
            <a:ext cx="19402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55664" y="3189599"/>
            <a:ext cx="23795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mt,onCreate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03261" y="1291308"/>
            <a:ext cx="277229" cy="368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58401" y="3526640"/>
            <a:ext cx="17792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01201" y="3783437"/>
            <a:ext cx="20670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t,run,mt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97547" y="4182131"/>
            <a:ext cx="23191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mt,run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39435" y="4438925"/>
            <a:ext cx="18306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29707" y="4688116"/>
            <a:ext cx="19394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mt,run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19154" y="5559416"/>
            <a:ext cx="25856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mt,onDestroy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32883" y="5816213"/>
            <a:ext cx="199705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44540" y="6073966"/>
            <a:ext cx="22051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mt,onDestroy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92195" y="635700"/>
            <a:ext cx="1500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System process</a:t>
            </a:r>
            <a:endParaRPr lang="en-US" sz="1600" b="1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744093" y="1628717"/>
            <a:ext cx="3025114" cy="4509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flipH="1">
            <a:off x="5664845" y="4733268"/>
            <a:ext cx="1090671" cy="645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DESTROY</a:t>
            </a:r>
          </a:p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ACTIVITY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5741045" y="1196957"/>
            <a:ext cx="3012" cy="5020963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077519" y="636018"/>
            <a:ext cx="1931974" cy="338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Application process</a:t>
            </a:r>
            <a:endParaRPr 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539473" y="1006440"/>
            <a:ext cx="193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binder thread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97402" y="1768709"/>
            <a:ext cx="24834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bt,onCreate,mt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flipH="1">
            <a:off x="5670941" y="1319508"/>
            <a:ext cx="1090671" cy="645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LAUNCH</a:t>
            </a:r>
          </a:p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ACTIVITY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741045" y="5054490"/>
            <a:ext cx="3025114" cy="4509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72744" y="5185517"/>
            <a:ext cx="26445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bt,onDestroy,mt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2468" y="3877517"/>
            <a:ext cx="4421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CA4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enable(_, m)  HB  post (_, m)</a:t>
            </a:r>
            <a:endParaRPr lang="en-US" sz="2800" dirty="0">
              <a:solidFill>
                <a:srgbClr val="0CA42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6053" y="2468918"/>
            <a:ext cx="4735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Ordering due to environment modeled 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 </a:t>
            </a:r>
            <a:r>
              <a:rPr lang="en-US" sz="2400" dirty="0" smtClean="0">
                <a:solidFill>
                  <a:srgbClr val="0CA4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enable operation </a:t>
            </a:r>
            <a:endParaRPr lang="en-US" sz="2400" dirty="0">
              <a:solidFill>
                <a:srgbClr val="0CA42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05975" y="2934417"/>
            <a:ext cx="29584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CA4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enable(</a:t>
            </a:r>
            <a:r>
              <a:rPr lang="en-US" sz="1500" b="1" dirty="0" err="1" smtClean="0">
                <a:solidFill>
                  <a:srgbClr val="0CA4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mt,onDestroy</a:t>
            </a:r>
            <a:r>
              <a:rPr lang="en-US" sz="1500" b="1" dirty="0" smtClean="0">
                <a:solidFill>
                  <a:srgbClr val="0CA4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solidFill>
                <a:srgbClr val="0CA42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553022" y="3105143"/>
            <a:ext cx="151153" cy="2162182"/>
          </a:xfrm>
          <a:prstGeom prst="straightConnector1">
            <a:avLst/>
          </a:prstGeom>
          <a:ln w="38100">
            <a:solidFill>
              <a:srgbClr val="0CA425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 rot="2795080">
            <a:off x="7270522" y="3029644"/>
            <a:ext cx="3335545" cy="2799599"/>
          </a:xfrm>
          <a:prstGeom prst="arc">
            <a:avLst/>
          </a:prstGeom>
          <a:ln w="38100">
            <a:solidFill>
              <a:schemeClr val="tx2">
                <a:lumMod val="75000"/>
              </a:schemeClr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7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DroidRacer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Acyclic graph representation of happens-before constraints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Nodes: operations in trace        Edges: happens-before relation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Saturate the graph with happens-before rules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Report conflicting memory operations with no happens-before relation as race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Debugging assistance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Method stack, high level events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Classification of reported data races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Data Races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283248"/>
              </p:ext>
            </p:extLst>
          </p:nvPr>
        </p:nvGraphicFramePr>
        <p:xfrm>
          <a:off x="838200" y="1474788"/>
          <a:ext cx="10515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525"/>
                <a:gridCol w="2247900"/>
                <a:gridCol w="635317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data race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Sources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non-determinism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Multi-threaded race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Thread interleaving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Single-threaded race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Co-enabled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level events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causing the conflicting operations are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unordered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Cross-posted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Non-deterministic interleaving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two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threads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posting tasks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the same target thread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Delayed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least one of the conflicting operations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due to a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task with timeout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This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breaks FIFO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0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DroidRacer</a:t>
            </a:r>
            <a:r>
              <a:rPr lang="en-US" dirty="0" smtClean="0"/>
              <a:t> – Dynamic Data Race Detection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0126"/>
            <a:ext cx="10515600" cy="5349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UI Explorer – Systematic Testing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Depth first traversal with backtracking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Supports click, long press, data input, rotate screen ….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Trace Generator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Logs concurrency constructs and read-writes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Logs debug information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Race Detector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Happens-before graph constructed on generated trace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Categorization of data races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Android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core library and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Dalvik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virtual machine of Android 4.0 instrumented.</a:t>
            </a: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2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 – Trace Statistics*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082897"/>
              </p:ext>
            </p:extLst>
          </p:nvPr>
        </p:nvGraphicFramePr>
        <p:xfrm>
          <a:off x="1002792" y="933321"/>
          <a:ext cx="9211056" cy="469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341120"/>
                <a:gridCol w="1316736"/>
                <a:gridCol w="1746504"/>
                <a:gridCol w="1636776"/>
                <a:gridCol w="1417320"/>
              </a:tblGrid>
              <a:tr h="3397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Trace length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Fields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Threads (w/o Q)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Threads (w/ Q)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Async</a:t>
                      </a:r>
                      <a:r>
                        <a:rPr lang="en-US" dirty="0" smtClean="0"/>
                        <a:t>. tasks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2632947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Aard</a:t>
                      </a:r>
                      <a:r>
                        <a:rPr lang="en-US" baseline="0" dirty="0" smtClean="0"/>
                        <a:t> Dictionary</a:t>
                      </a:r>
                      <a:endParaRPr lang="en-US" sz="100" baseline="0" dirty="0" smtClean="0"/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Music Player</a:t>
                      </a:r>
                      <a:endParaRPr lang="en-US" sz="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/>
                        <a:t>My Tracks</a:t>
                      </a:r>
                      <a:endParaRPr lang="en-US" sz="200" baseline="0" dirty="0" smtClean="0"/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Messenger</a:t>
                      </a:r>
                      <a:endParaRPr lang="en-US" sz="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aseline="0" dirty="0" err="1" smtClean="0"/>
                        <a:t>Tomdroid</a:t>
                      </a:r>
                      <a:r>
                        <a:rPr lang="en-US" baseline="0" dirty="0" smtClean="0"/>
                        <a:t> Notes</a:t>
                      </a:r>
                      <a:endParaRPr lang="en-US" sz="200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FBReader</a:t>
                      </a:r>
                      <a:endParaRPr lang="en-US" sz="200" baseline="0" dirty="0" smtClean="0"/>
                    </a:p>
                    <a:p>
                      <a:pPr algn="ctr"/>
                      <a:r>
                        <a:rPr lang="en-US" baseline="0" dirty="0" smtClean="0"/>
                        <a:t>Browser</a:t>
                      </a:r>
                    </a:p>
                    <a:p>
                      <a:pPr algn="ctr"/>
                      <a:r>
                        <a:rPr lang="en-US" sz="1800" baseline="0" dirty="0" err="1" smtClean="0"/>
                        <a:t>OpenSudoku</a:t>
                      </a:r>
                      <a:endParaRPr lang="en-US" sz="1800" baseline="0" dirty="0" smtClean="0"/>
                    </a:p>
                    <a:p>
                      <a:pPr algn="ctr"/>
                      <a:r>
                        <a:rPr lang="en-US" baseline="0" dirty="0" smtClean="0"/>
                        <a:t>K-9 Mail</a:t>
                      </a:r>
                      <a:endParaRPr lang="en-US" sz="200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SGTPuzzles</a:t>
                      </a:r>
                      <a:endParaRPr lang="en-US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1k</a:t>
                      </a:r>
                      <a:endParaRPr lang="en-US" sz="200" dirty="0" smtClean="0"/>
                    </a:p>
                    <a:p>
                      <a:pPr algn="r"/>
                      <a:r>
                        <a:rPr lang="en-US" dirty="0" smtClean="0"/>
                        <a:t>5k</a:t>
                      </a:r>
                    </a:p>
                    <a:p>
                      <a:pPr algn="r"/>
                      <a:r>
                        <a:rPr lang="en-US" dirty="0" smtClean="0"/>
                        <a:t>7k</a:t>
                      </a:r>
                    </a:p>
                    <a:p>
                      <a:pPr algn="r"/>
                      <a:r>
                        <a:rPr lang="en-US" dirty="0" smtClean="0"/>
                        <a:t>10k</a:t>
                      </a:r>
                    </a:p>
                    <a:p>
                      <a:pPr algn="r"/>
                      <a:r>
                        <a:rPr lang="en-US" dirty="0" smtClean="0"/>
                        <a:t>10k</a:t>
                      </a:r>
                    </a:p>
                    <a:p>
                      <a:pPr algn="r"/>
                      <a:r>
                        <a:rPr lang="en-US" dirty="0" smtClean="0"/>
                        <a:t>10k</a:t>
                      </a:r>
                    </a:p>
                    <a:p>
                      <a:pPr algn="r"/>
                      <a:r>
                        <a:rPr lang="en-US" dirty="0" smtClean="0"/>
                        <a:t>19k</a:t>
                      </a:r>
                    </a:p>
                    <a:p>
                      <a:pPr algn="r"/>
                      <a:r>
                        <a:rPr lang="en-US" dirty="0" smtClean="0"/>
                        <a:t>25k</a:t>
                      </a:r>
                    </a:p>
                    <a:p>
                      <a:pPr algn="r"/>
                      <a:r>
                        <a:rPr lang="en-US" dirty="0" smtClean="0"/>
                        <a:t>30k</a:t>
                      </a:r>
                    </a:p>
                    <a:p>
                      <a:pPr algn="r"/>
                      <a:r>
                        <a:rPr lang="en-US" dirty="0" smtClean="0"/>
                        <a:t>39k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189</a:t>
                      </a:r>
                    </a:p>
                    <a:p>
                      <a:pPr algn="r"/>
                      <a:r>
                        <a:rPr lang="en-US" dirty="0" smtClean="0"/>
                        <a:t>521</a:t>
                      </a:r>
                    </a:p>
                    <a:p>
                      <a:pPr algn="r"/>
                      <a:r>
                        <a:rPr lang="en-US" dirty="0" smtClean="0"/>
                        <a:t>573</a:t>
                      </a:r>
                    </a:p>
                    <a:p>
                      <a:pPr algn="r"/>
                      <a:r>
                        <a:rPr lang="en-US" dirty="0" smtClean="0"/>
                        <a:t>845</a:t>
                      </a:r>
                    </a:p>
                    <a:p>
                      <a:pPr algn="r"/>
                      <a:r>
                        <a:rPr lang="en-US" dirty="0" smtClean="0"/>
                        <a:t>413</a:t>
                      </a:r>
                    </a:p>
                    <a:p>
                      <a:pPr algn="r"/>
                      <a:r>
                        <a:rPr lang="en-US" dirty="0" smtClean="0"/>
                        <a:t>322</a:t>
                      </a:r>
                    </a:p>
                    <a:p>
                      <a:pPr algn="r"/>
                      <a:r>
                        <a:rPr lang="en-US" dirty="0" smtClean="0"/>
                        <a:t>963</a:t>
                      </a:r>
                    </a:p>
                    <a:p>
                      <a:pPr algn="r"/>
                      <a:r>
                        <a:rPr lang="en-US" dirty="0" smtClean="0"/>
                        <a:t>334</a:t>
                      </a:r>
                    </a:p>
                    <a:p>
                      <a:pPr algn="r"/>
                      <a:r>
                        <a:rPr lang="en-US" dirty="0" smtClean="0"/>
                        <a:t>1296</a:t>
                      </a:r>
                    </a:p>
                    <a:p>
                      <a:pPr algn="r"/>
                      <a:r>
                        <a:rPr lang="en-US" dirty="0" smtClean="0"/>
                        <a:t>566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</a:p>
                    <a:p>
                      <a:pPr algn="r"/>
                      <a:r>
                        <a:rPr lang="en-US" dirty="0" smtClean="0"/>
                        <a:t>3</a:t>
                      </a:r>
                    </a:p>
                    <a:p>
                      <a:pPr algn="r"/>
                      <a:r>
                        <a:rPr lang="en-US" dirty="0" smtClean="0"/>
                        <a:t>11</a:t>
                      </a:r>
                    </a:p>
                    <a:p>
                      <a:pPr algn="r"/>
                      <a:r>
                        <a:rPr lang="en-US" dirty="0" smtClean="0"/>
                        <a:t>11</a:t>
                      </a:r>
                    </a:p>
                    <a:p>
                      <a:pPr algn="r"/>
                      <a:r>
                        <a:rPr lang="en-US" dirty="0" smtClean="0"/>
                        <a:t>3</a:t>
                      </a:r>
                    </a:p>
                    <a:p>
                      <a:pPr algn="r"/>
                      <a:r>
                        <a:rPr lang="en-US" dirty="0" smtClean="0"/>
                        <a:t>14</a:t>
                      </a:r>
                    </a:p>
                    <a:p>
                      <a:pPr algn="r"/>
                      <a:r>
                        <a:rPr lang="en-US" dirty="0" smtClean="0"/>
                        <a:t>13</a:t>
                      </a:r>
                    </a:p>
                    <a:p>
                      <a:pPr algn="r"/>
                      <a:r>
                        <a:rPr lang="en-US" dirty="0" smtClean="0"/>
                        <a:t>5</a:t>
                      </a:r>
                    </a:p>
                    <a:p>
                      <a:pPr algn="r"/>
                      <a:r>
                        <a:rPr lang="en-US" dirty="0" smtClean="0"/>
                        <a:t>7</a:t>
                      </a:r>
                    </a:p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</a:p>
                    <a:p>
                      <a:pPr algn="r"/>
                      <a:r>
                        <a:rPr lang="en-US" dirty="0" smtClean="0"/>
                        <a:t>2</a:t>
                      </a:r>
                    </a:p>
                    <a:p>
                      <a:pPr algn="r"/>
                      <a:r>
                        <a:rPr lang="en-US" b="1" dirty="0" smtClean="0"/>
                        <a:t>7</a:t>
                      </a:r>
                    </a:p>
                    <a:p>
                      <a:pPr algn="r"/>
                      <a:r>
                        <a:rPr lang="en-US" dirty="0" smtClean="0"/>
                        <a:t>4</a:t>
                      </a:r>
                    </a:p>
                    <a:p>
                      <a:pPr algn="r"/>
                      <a:r>
                        <a:rPr lang="en-US" dirty="0" smtClean="0"/>
                        <a:t>1</a:t>
                      </a:r>
                    </a:p>
                    <a:p>
                      <a:pPr algn="r"/>
                      <a:r>
                        <a:rPr lang="en-US" dirty="0" smtClean="0"/>
                        <a:t>1</a:t>
                      </a:r>
                    </a:p>
                    <a:p>
                      <a:pPr algn="r"/>
                      <a:r>
                        <a:rPr lang="en-US" dirty="0" smtClean="0"/>
                        <a:t>4</a:t>
                      </a:r>
                    </a:p>
                    <a:p>
                      <a:pPr algn="r"/>
                      <a:r>
                        <a:rPr lang="en-US" dirty="0" smtClean="0"/>
                        <a:t>1</a:t>
                      </a:r>
                    </a:p>
                    <a:p>
                      <a:pPr algn="r"/>
                      <a:r>
                        <a:rPr lang="en-US" dirty="0" smtClean="0"/>
                        <a:t>2</a:t>
                      </a:r>
                    </a:p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58</a:t>
                      </a:r>
                    </a:p>
                    <a:p>
                      <a:pPr algn="r"/>
                      <a:r>
                        <a:rPr lang="en-US" dirty="0" smtClean="0"/>
                        <a:t>62</a:t>
                      </a:r>
                    </a:p>
                    <a:p>
                      <a:pPr algn="r"/>
                      <a:r>
                        <a:rPr lang="en-US" dirty="0" smtClean="0"/>
                        <a:t>164</a:t>
                      </a:r>
                    </a:p>
                    <a:p>
                      <a:pPr algn="r"/>
                      <a:r>
                        <a:rPr lang="en-US" dirty="0" smtClean="0"/>
                        <a:t>99</a:t>
                      </a:r>
                    </a:p>
                    <a:p>
                      <a:pPr algn="r"/>
                      <a:r>
                        <a:rPr lang="en-US" dirty="0" smtClean="0"/>
                        <a:t>348</a:t>
                      </a:r>
                    </a:p>
                    <a:p>
                      <a:pPr algn="r"/>
                      <a:r>
                        <a:rPr lang="en-US" dirty="0" smtClean="0"/>
                        <a:t>119</a:t>
                      </a:r>
                    </a:p>
                    <a:p>
                      <a:pPr algn="r"/>
                      <a:r>
                        <a:rPr lang="en-US" dirty="0" smtClean="0"/>
                        <a:t>103</a:t>
                      </a:r>
                    </a:p>
                    <a:p>
                      <a:pPr algn="r"/>
                      <a:r>
                        <a:rPr lang="en-US" dirty="0" smtClean="0"/>
                        <a:t>45</a:t>
                      </a:r>
                    </a:p>
                    <a:p>
                      <a:pPr algn="r"/>
                      <a:r>
                        <a:rPr lang="en-US" b="1" dirty="0" smtClean="0"/>
                        <a:t>689</a:t>
                      </a:r>
                    </a:p>
                    <a:p>
                      <a:pPr algn="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98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Remind Me</a:t>
                      </a:r>
                    </a:p>
                    <a:p>
                      <a:pPr algn="ctr"/>
                      <a:r>
                        <a:rPr lang="en-US" dirty="0" smtClean="0"/>
                        <a:t>Twitter</a:t>
                      </a:r>
                    </a:p>
                    <a:p>
                      <a:pPr algn="ctr"/>
                      <a:r>
                        <a:rPr lang="en-US" dirty="0" smtClean="0"/>
                        <a:t>Adobe Reader</a:t>
                      </a:r>
                    </a:p>
                    <a:p>
                      <a:pPr algn="ctr"/>
                      <a:r>
                        <a:rPr lang="en-US" dirty="0" smtClean="0"/>
                        <a:t>Facebook</a:t>
                      </a:r>
                    </a:p>
                    <a:p>
                      <a:pPr algn="ctr"/>
                      <a:r>
                        <a:rPr lang="en-US" dirty="0" err="1" smtClean="0"/>
                        <a:t>Flipkart</a:t>
                      </a:r>
                      <a:endParaRPr lang="en-US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10k</a:t>
                      </a:r>
                    </a:p>
                    <a:p>
                      <a:pPr algn="r"/>
                      <a:r>
                        <a:rPr lang="en-US" dirty="0" smtClean="0"/>
                        <a:t>17k</a:t>
                      </a:r>
                    </a:p>
                    <a:p>
                      <a:pPr algn="r"/>
                      <a:r>
                        <a:rPr lang="en-US" dirty="0" smtClean="0"/>
                        <a:t>34k</a:t>
                      </a:r>
                    </a:p>
                    <a:p>
                      <a:pPr algn="r"/>
                      <a:r>
                        <a:rPr lang="en-US" dirty="0" smtClean="0"/>
                        <a:t>52k</a:t>
                      </a:r>
                    </a:p>
                    <a:p>
                      <a:pPr algn="r"/>
                      <a:r>
                        <a:rPr lang="en-US" b="1" dirty="0" smtClean="0"/>
                        <a:t>157k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348</a:t>
                      </a:r>
                    </a:p>
                    <a:p>
                      <a:pPr algn="r"/>
                      <a:r>
                        <a:rPr lang="en-US" dirty="0" smtClean="0"/>
                        <a:t>1362</a:t>
                      </a:r>
                    </a:p>
                    <a:p>
                      <a:pPr algn="r"/>
                      <a:r>
                        <a:rPr lang="en-US" dirty="0" smtClean="0"/>
                        <a:t>1267</a:t>
                      </a:r>
                    </a:p>
                    <a:p>
                      <a:pPr algn="r"/>
                      <a:r>
                        <a:rPr lang="en-US" dirty="0" smtClean="0"/>
                        <a:t>801</a:t>
                      </a:r>
                    </a:p>
                    <a:p>
                      <a:pPr algn="r"/>
                      <a:r>
                        <a:rPr lang="en-US" b="1" dirty="0" smtClean="0"/>
                        <a:t>2065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</a:p>
                    <a:p>
                      <a:pPr algn="r"/>
                      <a:r>
                        <a:rPr lang="en-US" dirty="0" smtClean="0"/>
                        <a:t>21</a:t>
                      </a:r>
                    </a:p>
                    <a:p>
                      <a:pPr algn="r"/>
                      <a:r>
                        <a:rPr lang="en-US" dirty="0" smtClean="0"/>
                        <a:t>17</a:t>
                      </a:r>
                    </a:p>
                    <a:p>
                      <a:pPr algn="r"/>
                      <a:r>
                        <a:rPr lang="en-US" dirty="0" smtClean="0"/>
                        <a:t>16</a:t>
                      </a:r>
                    </a:p>
                    <a:p>
                      <a:pPr algn="r"/>
                      <a:r>
                        <a:rPr lang="en-US" b="1" dirty="0" smtClean="0"/>
                        <a:t>36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</a:p>
                    <a:p>
                      <a:pPr algn="r"/>
                      <a:r>
                        <a:rPr lang="en-US" dirty="0" smtClean="0"/>
                        <a:t>5</a:t>
                      </a:r>
                    </a:p>
                    <a:p>
                      <a:pPr algn="r"/>
                      <a:r>
                        <a:rPr lang="en-US" dirty="0" smtClean="0"/>
                        <a:t>4</a:t>
                      </a:r>
                    </a:p>
                    <a:p>
                      <a:pPr algn="r"/>
                      <a:r>
                        <a:rPr lang="en-US" dirty="0" smtClean="0"/>
                        <a:t>3</a:t>
                      </a:r>
                    </a:p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176</a:t>
                      </a:r>
                    </a:p>
                    <a:p>
                      <a:pPr algn="r"/>
                      <a:r>
                        <a:rPr lang="en-US" dirty="0" smtClean="0"/>
                        <a:t>97</a:t>
                      </a:r>
                    </a:p>
                    <a:p>
                      <a:pPr algn="r"/>
                      <a:r>
                        <a:rPr lang="en-US" dirty="0" smtClean="0"/>
                        <a:t>226</a:t>
                      </a:r>
                    </a:p>
                    <a:p>
                      <a:pPr algn="r"/>
                      <a:r>
                        <a:rPr lang="en-US" dirty="0" smtClean="0"/>
                        <a:t>16</a:t>
                      </a:r>
                    </a:p>
                    <a:p>
                      <a:pPr algn="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8095" y="1640264"/>
            <a:ext cx="9181706" cy="254524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19663" y="2188593"/>
            <a:ext cx="9181706" cy="254524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21232" y="2736919"/>
            <a:ext cx="9181706" cy="254524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21232" y="3283676"/>
            <a:ext cx="9181706" cy="254524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9663" y="3828862"/>
            <a:ext cx="9181706" cy="254524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1233" y="4471458"/>
            <a:ext cx="9181706" cy="254524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21231" y="5027636"/>
            <a:ext cx="9181706" cy="254524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36815" y="5811520"/>
            <a:ext cx="5870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DC0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Representative trace for each of the tested application</a:t>
            </a:r>
            <a:endParaRPr lang="en-US" sz="2000" dirty="0">
              <a:solidFill>
                <a:srgbClr val="DC0A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3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Evaluation – Data Races in given Trace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106592"/>
              </p:ext>
            </p:extLst>
          </p:nvPr>
        </p:nvGraphicFramePr>
        <p:xfrm>
          <a:off x="1002792" y="942748"/>
          <a:ext cx="8228406" cy="512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675206"/>
                <a:gridCol w="1746504"/>
                <a:gridCol w="1636776"/>
                <a:gridCol w="1417320"/>
              </a:tblGrid>
              <a:tr h="3397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Multi-threaded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Cross-posted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Co-enabled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Delayed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08438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Aard</a:t>
                      </a:r>
                      <a:r>
                        <a:rPr lang="en-US" baseline="0" dirty="0" smtClean="0"/>
                        <a:t> Dictionary</a:t>
                      </a:r>
                      <a:endParaRPr lang="en-US" sz="100" baseline="0" dirty="0" smtClean="0"/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Music Player</a:t>
                      </a:r>
                      <a:endParaRPr lang="en-US" sz="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/>
                        <a:t>My Tracks</a:t>
                      </a:r>
                      <a:endParaRPr lang="en-US" sz="200" baseline="0" dirty="0" smtClean="0"/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Messenger</a:t>
                      </a:r>
                      <a:endParaRPr lang="en-US" sz="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aseline="0" dirty="0" err="1" smtClean="0"/>
                        <a:t>Tomdroid</a:t>
                      </a:r>
                      <a:r>
                        <a:rPr lang="en-US" baseline="0" dirty="0" smtClean="0"/>
                        <a:t> Notes</a:t>
                      </a:r>
                      <a:endParaRPr lang="en-US" sz="200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FBReader</a:t>
                      </a:r>
                      <a:endParaRPr lang="en-US" sz="200" baseline="0" dirty="0" smtClean="0"/>
                    </a:p>
                    <a:p>
                      <a:pPr algn="ctr"/>
                      <a:r>
                        <a:rPr lang="en-US" baseline="0" dirty="0" smtClean="0"/>
                        <a:t>Browser</a:t>
                      </a:r>
                    </a:p>
                    <a:p>
                      <a:pPr algn="ctr"/>
                      <a:r>
                        <a:rPr lang="en-US" sz="1800" baseline="0" dirty="0" err="1" smtClean="0"/>
                        <a:t>OpenSudoku</a:t>
                      </a:r>
                      <a:endParaRPr lang="en-US" sz="1800" baseline="0" dirty="0" smtClean="0"/>
                    </a:p>
                    <a:p>
                      <a:pPr algn="ctr"/>
                      <a:r>
                        <a:rPr lang="en-US" baseline="0" dirty="0" smtClean="0"/>
                        <a:t>K-9 Mail</a:t>
                      </a:r>
                      <a:endParaRPr lang="en-US" sz="200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SGTPuzzles</a:t>
                      </a:r>
                      <a:endParaRPr lang="en-US" baseline="0" dirty="0" smtClean="0"/>
                    </a:p>
                    <a:p>
                      <a:pPr algn="ctr"/>
                      <a:endParaRPr lang="en-US" sz="800" baseline="0" dirty="0" smtClean="0"/>
                    </a:p>
                    <a:p>
                      <a:pPr algn="ctr"/>
                      <a:r>
                        <a:rPr lang="en-US" b="1" baseline="0" dirty="0" smtClean="0"/>
                        <a:t>TOTAL</a:t>
                      </a:r>
                      <a:endParaRPr lang="en-US" b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" dirty="0" smtClean="0"/>
                    </a:p>
                    <a:p>
                      <a:pPr algn="r"/>
                      <a:r>
                        <a:rPr lang="en-US" dirty="0" smtClean="0"/>
                        <a:t>1 ( 1 )</a:t>
                      </a:r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( 0 )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( 1 )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( 0 )</a:t>
                      </a:r>
                    </a:p>
                    <a:p>
                      <a:pPr algn="r"/>
                      <a:r>
                        <a:rPr lang="en-US" baseline="0" dirty="0" smtClean="0"/>
                        <a:t>2 ( 1 )</a:t>
                      </a:r>
                    </a:p>
                    <a:p>
                      <a:pPr algn="r"/>
                      <a:r>
                        <a:rPr lang="en-US" baseline="0" dirty="0" smtClean="0"/>
                        <a:t>1 ( 0 )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9</a:t>
                      </a:r>
                      <a:r>
                        <a:rPr lang="en-US" baseline="0" dirty="0" smtClean="0"/>
                        <a:t> ( 2 )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11</a:t>
                      </a:r>
                      <a:r>
                        <a:rPr lang="en-US" baseline="0" dirty="0" smtClean="0"/>
                        <a:t> ( 10 )</a:t>
                      </a:r>
                    </a:p>
                    <a:p>
                      <a:pPr algn="r"/>
                      <a:endParaRPr lang="en-US" sz="800" baseline="0" dirty="0" smtClean="0"/>
                    </a:p>
                    <a:p>
                      <a:pPr algn="r"/>
                      <a:r>
                        <a:rPr lang="en-US" b="1" baseline="0" dirty="0" smtClean="0"/>
                        <a:t>27 ( 15 )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17</a:t>
                      </a:r>
                      <a:r>
                        <a:rPr lang="en-US" baseline="0" dirty="0" smtClean="0"/>
                        <a:t> ( 4 )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( 1 )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15</a:t>
                      </a:r>
                      <a:r>
                        <a:rPr lang="en-US" baseline="0" dirty="0" smtClean="0"/>
                        <a:t> ( 5 )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( 2 )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22</a:t>
                      </a:r>
                      <a:r>
                        <a:rPr lang="en-US" baseline="0" dirty="0" smtClean="0"/>
                        <a:t> ( 22 )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64</a:t>
                      </a:r>
                      <a:r>
                        <a:rPr lang="en-US" baseline="0" dirty="0" smtClean="0"/>
                        <a:t> ( 2 )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( 0 )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21</a:t>
                      </a:r>
                      <a:r>
                        <a:rPr lang="en-US" baseline="0" dirty="0" smtClean="0"/>
                        <a:t> ( 8 )</a:t>
                      </a:r>
                    </a:p>
                    <a:p>
                      <a:pPr algn="r"/>
                      <a:endParaRPr lang="en-US" sz="800" baseline="0" dirty="0" smtClean="0"/>
                    </a:p>
                    <a:p>
                      <a:pPr algn="r"/>
                      <a:r>
                        <a:rPr lang="en-US" b="1" baseline="0" dirty="0" smtClean="0"/>
                        <a:t>147 ( 44 )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11</a:t>
                      </a:r>
                      <a:r>
                        <a:rPr lang="en-US" baseline="0" dirty="0" smtClean="0"/>
                        <a:t> ( 10 )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( 0 )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( 3 )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( 0 )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14</a:t>
                      </a:r>
                      <a:r>
                        <a:rPr lang="en-US" baseline="0" dirty="0" smtClean="0"/>
                        <a:t> ( 4 )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( 0 )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endParaRPr lang="en-US" sz="800" dirty="0" smtClean="0"/>
                    </a:p>
                    <a:p>
                      <a:pPr algn="r"/>
                      <a:r>
                        <a:rPr lang="en-US" b="1" dirty="0" smtClean="0"/>
                        <a:t>32 ( 17 )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( 0 )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( 2 )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endParaRPr lang="en-US" sz="800" dirty="0" smtClean="0"/>
                    </a:p>
                    <a:p>
                      <a:pPr algn="r"/>
                      <a:r>
                        <a:rPr lang="en-US" b="1" dirty="0" smtClean="0"/>
                        <a:t>6 ( 2 )</a:t>
                      </a:r>
                      <a:endParaRPr lang="en-US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98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Remind Me</a:t>
                      </a:r>
                    </a:p>
                    <a:p>
                      <a:pPr algn="ctr"/>
                      <a:r>
                        <a:rPr lang="en-US" dirty="0" smtClean="0"/>
                        <a:t>Twitter</a:t>
                      </a:r>
                    </a:p>
                    <a:p>
                      <a:pPr algn="ctr"/>
                      <a:r>
                        <a:rPr lang="en-US" dirty="0" smtClean="0"/>
                        <a:t>Adobe Reader</a:t>
                      </a:r>
                    </a:p>
                    <a:p>
                      <a:pPr algn="ctr"/>
                      <a:r>
                        <a:rPr lang="en-US" dirty="0" smtClean="0"/>
                        <a:t>Facebook</a:t>
                      </a:r>
                    </a:p>
                    <a:p>
                      <a:pPr algn="ctr"/>
                      <a:r>
                        <a:rPr lang="en-US" dirty="0" err="1" smtClean="0"/>
                        <a:t>Flipkart</a:t>
                      </a:r>
                      <a:endParaRPr lang="en-US" dirty="0" smtClean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34</a:t>
                      </a:r>
                    </a:p>
                    <a:p>
                      <a:pPr algn="r"/>
                      <a:r>
                        <a:rPr lang="en-US" dirty="0" smtClean="0"/>
                        <a:t>12</a:t>
                      </a:r>
                    </a:p>
                    <a:p>
                      <a:pPr algn="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</a:t>
                      </a:r>
                    </a:p>
                    <a:p>
                      <a:pPr algn="r"/>
                      <a:r>
                        <a:rPr lang="en-US" dirty="0" smtClean="0"/>
                        <a:t>20</a:t>
                      </a:r>
                    </a:p>
                    <a:p>
                      <a:pPr algn="r"/>
                      <a:r>
                        <a:rPr lang="en-US" dirty="0" smtClean="0"/>
                        <a:t>73</a:t>
                      </a:r>
                    </a:p>
                    <a:p>
                      <a:pPr algn="r"/>
                      <a:r>
                        <a:rPr lang="en-US" dirty="0" smtClean="0"/>
                        <a:t>10</a:t>
                      </a:r>
                    </a:p>
                    <a:p>
                      <a:pPr algn="r"/>
                      <a:r>
                        <a:rPr lang="en-US" dirty="0" smtClean="0"/>
                        <a:t>152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</a:t>
                      </a:r>
                    </a:p>
                    <a:p>
                      <a:pPr algn="r"/>
                      <a:r>
                        <a:rPr lang="en-US" dirty="0" smtClean="0"/>
                        <a:t>7</a:t>
                      </a:r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4</a:t>
                      </a:r>
                    </a:p>
                    <a:p>
                      <a:pPr algn="r"/>
                      <a:r>
                        <a:rPr lang="en-US" dirty="0" smtClean="0"/>
                        <a:t>9</a:t>
                      </a:r>
                    </a:p>
                    <a:p>
                      <a:pPr algn="r"/>
                      <a:r>
                        <a:rPr lang="en-US" dirty="0" smtClean="0"/>
                        <a:t>0</a:t>
                      </a:r>
                    </a:p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9664" y="1659118"/>
            <a:ext cx="8180897" cy="244044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1021232" y="2207448"/>
            <a:ext cx="8180897" cy="244044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1030659" y="2754202"/>
            <a:ext cx="8180897" cy="244044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1030659" y="3300954"/>
            <a:ext cx="8180897" cy="244044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1030661" y="3857132"/>
            <a:ext cx="8180897" cy="244044"/>
          </a:xfrm>
          <a:prstGeom prst="rect">
            <a:avLst/>
          </a:prstGeom>
          <a:solidFill>
            <a:schemeClr val="bg1">
              <a:lumMod val="65000"/>
              <a:alpha val="1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1030660" y="4912938"/>
            <a:ext cx="8180897" cy="244044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1030662" y="5469117"/>
            <a:ext cx="8180897" cy="244044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404376" y="1536538"/>
            <a:ext cx="19407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( Y ) : 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Races reported 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True Positives 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30185" y="4121057"/>
            <a:ext cx="26504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DC0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positives: 37%</a:t>
            </a:r>
          </a:p>
          <a:p>
            <a:pPr algn="ctr"/>
            <a:endParaRPr lang="en-US" sz="2400" dirty="0" smtClean="0">
              <a:solidFill>
                <a:srgbClr val="DC0A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DC0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solidFill>
                <a:srgbClr val="DC0A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236" y="2206152"/>
            <a:ext cx="258920" cy="2647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8448" y="6089904"/>
            <a:ext cx="1990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132" y="2184816"/>
            <a:ext cx="258920" cy="26475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732" y="2193960"/>
            <a:ext cx="258920" cy="26475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916" y="2449992"/>
            <a:ext cx="258920" cy="26475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364" y="1358808"/>
            <a:ext cx="258920" cy="2647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772" y="2730408"/>
            <a:ext cx="258920" cy="26475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53" y="6176876"/>
            <a:ext cx="258920" cy="26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6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603"/>
            <a:ext cx="10515600" cy="948267"/>
          </a:xfrm>
        </p:spPr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988230"/>
            <a:ext cx="10515600" cy="53211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Race detection for multi-threaded programs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Savage et al., </a:t>
            </a:r>
            <a:r>
              <a:rPr lang="en-US" sz="2400" dirty="0" smtClean="0">
                <a:solidFill>
                  <a:srgbClr val="314AC5"/>
                </a:solidFill>
              </a:rPr>
              <a:t>TOCS </a:t>
            </a:r>
            <a:r>
              <a:rPr lang="en-US" sz="2400" dirty="0" smtClean="0">
                <a:solidFill>
                  <a:srgbClr val="314AC5"/>
                </a:solidFill>
                <a:latin typeface="+mn-lt"/>
              </a:rPr>
              <a:t>’</a:t>
            </a:r>
            <a:r>
              <a:rPr lang="en-US" sz="2400" dirty="0" smtClean="0">
                <a:solidFill>
                  <a:srgbClr val="314AC5"/>
                </a:solidFill>
              </a:rPr>
              <a:t>97 </a:t>
            </a:r>
            <a:r>
              <a:rPr lang="en-US" sz="2400" dirty="0" smtClean="0"/>
              <a:t>(locksets)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FastTrack</a:t>
            </a:r>
            <a:r>
              <a:rPr lang="en-US" sz="2400" dirty="0" smtClean="0"/>
              <a:t> by Flanagan and Freund, </a:t>
            </a:r>
            <a:r>
              <a:rPr lang="en-US" sz="2400" dirty="0" smtClean="0">
                <a:solidFill>
                  <a:srgbClr val="314AC5"/>
                </a:solidFill>
              </a:rPr>
              <a:t>PLDI </a:t>
            </a:r>
            <a:r>
              <a:rPr lang="en-US" sz="2400" dirty="0" smtClean="0">
                <a:solidFill>
                  <a:srgbClr val="314AC5"/>
                </a:solidFill>
                <a:latin typeface="+mn-lt"/>
              </a:rPr>
              <a:t>’</a:t>
            </a:r>
            <a:r>
              <a:rPr lang="en-US" sz="2400" dirty="0" smtClean="0">
                <a:solidFill>
                  <a:srgbClr val="314AC5"/>
                </a:solidFill>
              </a:rPr>
              <a:t>09 </a:t>
            </a:r>
            <a:r>
              <a:rPr lang="en-US" sz="2400" dirty="0" smtClean="0"/>
              <a:t>(vector-clocks)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Pozniansky</a:t>
            </a:r>
            <a:r>
              <a:rPr lang="en-US" sz="2400" dirty="0" smtClean="0"/>
              <a:t> and Schuster, </a:t>
            </a:r>
            <a:r>
              <a:rPr lang="en-US" sz="2400" dirty="0" err="1" smtClean="0">
                <a:solidFill>
                  <a:srgbClr val="314AC5"/>
                </a:solidFill>
              </a:rPr>
              <a:t>Concurr</a:t>
            </a:r>
            <a:r>
              <a:rPr lang="en-US" sz="2400" dirty="0" smtClean="0">
                <a:solidFill>
                  <a:srgbClr val="314AC5"/>
                </a:solidFill>
              </a:rPr>
              <a:t>. </a:t>
            </a:r>
            <a:r>
              <a:rPr lang="en-US" sz="2400" dirty="0" err="1" smtClean="0">
                <a:solidFill>
                  <a:srgbClr val="314AC5"/>
                </a:solidFill>
              </a:rPr>
              <a:t>Comput</a:t>
            </a:r>
            <a:r>
              <a:rPr lang="en-US" sz="2400" dirty="0" smtClean="0">
                <a:solidFill>
                  <a:srgbClr val="314AC5"/>
                </a:solidFill>
              </a:rPr>
              <a:t>.: </a:t>
            </a:r>
            <a:r>
              <a:rPr lang="en-US" sz="2400" dirty="0" err="1" smtClean="0">
                <a:solidFill>
                  <a:srgbClr val="314AC5"/>
                </a:solidFill>
              </a:rPr>
              <a:t>Pract</a:t>
            </a:r>
            <a:r>
              <a:rPr lang="en-US" sz="2400" dirty="0" smtClean="0">
                <a:solidFill>
                  <a:srgbClr val="314AC5"/>
                </a:solidFill>
              </a:rPr>
              <a:t>. </a:t>
            </a:r>
            <a:r>
              <a:rPr lang="en-US" sz="2400" dirty="0" err="1" smtClean="0">
                <a:solidFill>
                  <a:srgbClr val="314AC5"/>
                </a:solidFill>
              </a:rPr>
              <a:t>Exper</a:t>
            </a:r>
            <a:r>
              <a:rPr lang="en-US" sz="2400" dirty="0" smtClean="0">
                <a:solidFill>
                  <a:srgbClr val="314AC5"/>
                </a:solidFill>
              </a:rPr>
              <a:t>. </a:t>
            </a:r>
            <a:r>
              <a:rPr lang="en-US" sz="2400" dirty="0" smtClean="0">
                <a:solidFill>
                  <a:srgbClr val="314AC5"/>
                </a:solidFill>
                <a:latin typeface="+mn-lt"/>
              </a:rPr>
              <a:t>’</a:t>
            </a:r>
            <a:r>
              <a:rPr lang="en-US" sz="2400" dirty="0" smtClean="0">
                <a:solidFill>
                  <a:srgbClr val="314AC5"/>
                </a:solidFill>
              </a:rPr>
              <a:t>07 </a:t>
            </a:r>
            <a:r>
              <a:rPr lang="en-US" sz="2400" dirty="0" smtClean="0"/>
              <a:t>(hybrid technique)</a:t>
            </a:r>
            <a:endParaRPr lang="en-US" sz="24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Race detection for single-threaded event-driven programs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Petrov</a:t>
            </a:r>
            <a:r>
              <a:rPr lang="en-US" sz="2400" dirty="0" smtClean="0"/>
              <a:t> et al., </a:t>
            </a:r>
            <a:r>
              <a:rPr lang="en-US" sz="2400" dirty="0" smtClean="0">
                <a:solidFill>
                  <a:srgbClr val="314AC5"/>
                </a:solidFill>
              </a:rPr>
              <a:t>PLDI </a:t>
            </a:r>
            <a:r>
              <a:rPr lang="en-US" sz="2400" dirty="0" smtClean="0">
                <a:solidFill>
                  <a:srgbClr val="314AC5"/>
                </a:solidFill>
                <a:latin typeface="+mn-lt"/>
              </a:rPr>
              <a:t>’</a:t>
            </a:r>
            <a:r>
              <a:rPr lang="en-US" sz="2400" dirty="0" smtClean="0">
                <a:solidFill>
                  <a:srgbClr val="314AC5"/>
                </a:solidFill>
              </a:rPr>
              <a:t>12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Raychev</a:t>
            </a:r>
            <a:r>
              <a:rPr lang="en-US" sz="2400" dirty="0" smtClean="0"/>
              <a:t> et al., </a:t>
            </a:r>
            <a:r>
              <a:rPr lang="en-US" sz="2400" dirty="0" smtClean="0">
                <a:solidFill>
                  <a:srgbClr val="314AC5"/>
                </a:solidFill>
              </a:rPr>
              <a:t>OOPSLA </a:t>
            </a:r>
            <a:r>
              <a:rPr lang="en-US" sz="2400" dirty="0" smtClean="0">
                <a:solidFill>
                  <a:srgbClr val="314AC5"/>
                </a:solidFill>
                <a:latin typeface="+mn-lt"/>
              </a:rPr>
              <a:t>’</a:t>
            </a:r>
            <a:r>
              <a:rPr lang="en-US" sz="2400" dirty="0" smtClean="0">
                <a:solidFill>
                  <a:srgbClr val="314AC5"/>
                </a:solidFill>
              </a:rPr>
              <a:t>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Zheng et al., </a:t>
            </a:r>
            <a:r>
              <a:rPr lang="en-US" sz="2400" dirty="0" smtClean="0">
                <a:solidFill>
                  <a:srgbClr val="314AC5"/>
                </a:solidFill>
              </a:rPr>
              <a:t>WWW </a:t>
            </a:r>
            <a:r>
              <a:rPr lang="en-US" sz="2400" dirty="0" smtClean="0">
                <a:solidFill>
                  <a:srgbClr val="314AC5"/>
                </a:solidFill>
                <a:latin typeface="+mn-lt"/>
              </a:rPr>
              <a:t>’</a:t>
            </a:r>
            <a:r>
              <a:rPr lang="en-US" sz="2400" dirty="0" smtClean="0">
                <a:solidFill>
                  <a:srgbClr val="314AC5"/>
                </a:solidFill>
              </a:rPr>
              <a:t>11</a:t>
            </a:r>
            <a:endParaRPr lang="en-US" sz="2400" dirty="0">
              <a:solidFill>
                <a:srgbClr val="314AC5"/>
              </a:solidFill>
            </a:endParaRP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Race detection for multi-threaded and asynchronous programs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Kahlon</a:t>
            </a:r>
            <a:r>
              <a:rPr lang="en-US" sz="2400" dirty="0" smtClean="0"/>
              <a:t> et al., </a:t>
            </a:r>
            <a:r>
              <a:rPr lang="en-US" sz="2400" dirty="0" smtClean="0">
                <a:solidFill>
                  <a:srgbClr val="314AC5"/>
                </a:solidFill>
              </a:rPr>
              <a:t>FSE </a:t>
            </a:r>
            <a:r>
              <a:rPr lang="en-US" sz="2400" dirty="0" smtClean="0">
                <a:solidFill>
                  <a:srgbClr val="314AC5"/>
                </a:solidFill>
                <a:latin typeface="+mn-lt"/>
              </a:rPr>
              <a:t>’</a:t>
            </a:r>
            <a:r>
              <a:rPr lang="en-US" sz="2400" dirty="0" smtClean="0">
                <a:solidFill>
                  <a:srgbClr val="314AC5"/>
                </a:solidFill>
              </a:rPr>
              <a:t>09 </a:t>
            </a:r>
            <a:r>
              <a:rPr lang="en-US" sz="2400" dirty="0" smtClean="0"/>
              <a:t>(for C programs – only reports multithreaded races)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Hsio</a:t>
            </a:r>
            <a:r>
              <a:rPr lang="en-US" sz="2400" dirty="0" smtClean="0"/>
              <a:t> et al., </a:t>
            </a:r>
            <a:r>
              <a:rPr lang="en-US" sz="2400" dirty="0" smtClean="0">
                <a:solidFill>
                  <a:srgbClr val="314AC5"/>
                </a:solidFill>
              </a:rPr>
              <a:t>PLDI </a:t>
            </a:r>
            <a:r>
              <a:rPr lang="en-US" sz="2400" dirty="0" smtClean="0">
                <a:solidFill>
                  <a:srgbClr val="314AC5"/>
                </a:solidFill>
                <a:latin typeface="+mn-lt"/>
              </a:rPr>
              <a:t>’</a:t>
            </a:r>
            <a:r>
              <a:rPr lang="en-US" sz="2400" dirty="0" smtClean="0">
                <a:solidFill>
                  <a:srgbClr val="314AC5"/>
                </a:solidFill>
              </a:rPr>
              <a:t>14 </a:t>
            </a:r>
            <a:r>
              <a:rPr lang="en-US" sz="2400" dirty="0" smtClean="0"/>
              <a:t>(for Android applications)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Formalization of Android concurrency model and happens-before rules to capture causality in this model.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Implemented </a:t>
            </a:r>
            <a:r>
              <a:rPr lang="en-US" dirty="0" err="1" smtClean="0"/>
              <a:t>DroidRacer</a:t>
            </a:r>
            <a:r>
              <a:rPr lang="en-US" dirty="0" smtClean="0"/>
              <a:t>, a dynamic data race detection tool for Android applications.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DC0A28"/>
                </a:solidFill>
              </a:rPr>
              <a:t>Future Work</a:t>
            </a:r>
            <a:endParaRPr lang="en-US" dirty="0">
              <a:solidFill>
                <a:srgbClr val="DC0A28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Transitive closure slows down on long traces – device faster algorithms to infer happens-before relation (e.g., vector clocks)</a:t>
            </a:r>
          </a:p>
          <a:p>
            <a:pPr marL="0" indent="0">
              <a:buNone/>
            </a:pPr>
            <a:endParaRPr lang="en-US" sz="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Reduce false positives : ad-hoc synchronization, concurrency operations by native threads, better environment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18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5869"/>
            <a:ext cx="10515600" cy="2606675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DroidRacer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webpage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314A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314A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314AC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http://www.iisc-seal.net/droidracer</a:t>
            </a:r>
            <a:endParaRPr lang="en-US" sz="3600" dirty="0">
              <a:solidFill>
                <a:srgbClr val="314AC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0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 of Android Applications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068" y="2805675"/>
            <a:ext cx="1016324" cy="101632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194" y="4375597"/>
            <a:ext cx="1175498" cy="11754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252" y="1852997"/>
            <a:ext cx="1089164" cy="10891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447" y="4126801"/>
            <a:ext cx="999919" cy="9999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355" y="4704037"/>
            <a:ext cx="1060525" cy="10605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80" y="2088399"/>
            <a:ext cx="1145400" cy="1145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600" y="4010226"/>
            <a:ext cx="1172461" cy="11724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729" y="2088399"/>
            <a:ext cx="1088535" cy="10885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701" y="2506169"/>
            <a:ext cx="1212486" cy="12124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839" y="4890314"/>
            <a:ext cx="1221614" cy="122161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367" y="4947392"/>
            <a:ext cx="1294286" cy="12942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206668" y="3399497"/>
            <a:ext cx="3078232" cy="9125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Million+  Android apps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</a:rPr>
              <a:t>n the market</a:t>
            </a:r>
          </a:p>
          <a:p>
            <a:pPr algn="ctr"/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ED4713"/>
                </a:solidFill>
              </a:rPr>
              <a:t>Billions of downloads </a:t>
            </a:r>
            <a:endParaRPr lang="en-US" sz="2400" b="1" dirty="0">
              <a:solidFill>
                <a:srgbClr val="ED4713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254" y="1964344"/>
            <a:ext cx="1190712" cy="119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9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48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DC0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Backup Slides</a:t>
            </a:r>
            <a:endParaRPr lang="en-US" sz="7200" dirty="0">
              <a:solidFill>
                <a:srgbClr val="DC0A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 Relation for Android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2222"/>
            <a:ext cx="10875380" cy="5357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Thread-local rules (HB-S): </a:t>
            </a:r>
            <a:r>
              <a:rPr lang="en-US" sz="2400" dirty="0" smtClean="0"/>
              <a:t>ordering between operations on the same thread.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70C0"/>
                </a:solidFill>
              </a:rPr>
              <a:t>t : thread        m1, m2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</a:rPr>
              <a:t>: asynchronous tasks</a:t>
            </a:r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27131"/>
                </a:solidFill>
              </a:rPr>
              <a:t>[NO-Q-PO]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Total order between all operations only on threads without task queues.</a:t>
            </a:r>
          </a:p>
          <a:p>
            <a:pPr marL="0" indent="0">
              <a:buNone/>
            </a:pPr>
            <a:endParaRPr lang="en-US" sz="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27131"/>
                </a:solidFill>
              </a:rPr>
              <a:t>[ASYNC-PO]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Total order between all operations in asynchronous task.</a:t>
            </a:r>
          </a:p>
          <a:p>
            <a:pPr marL="0" indent="0">
              <a:buNone/>
            </a:pPr>
            <a:endParaRPr lang="en-US" sz="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27131"/>
                </a:solidFill>
              </a:rPr>
              <a:t>[POST-ST]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post(t, m1, t) </a:t>
            </a:r>
            <a:r>
              <a:rPr lang="en-US" sz="2400" dirty="0" smtClean="0"/>
              <a:t>HB-S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begin(t, m1)</a:t>
            </a:r>
          </a:p>
          <a:p>
            <a:pPr marL="0" indent="0">
              <a:buNone/>
            </a:pPr>
            <a:endParaRPr lang="en-US" sz="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27131"/>
                </a:solidFill>
              </a:rPr>
              <a:t>[FIFO]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If post(_, m1, t) </a:t>
            </a:r>
            <a:r>
              <a:rPr lang="en-US" sz="2400" dirty="0" smtClean="0"/>
              <a:t>HB-S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post(_, m2, t) then task m1 is executed before task m2.</a:t>
            </a:r>
          </a:p>
          <a:p>
            <a:pPr marL="0" indent="0">
              <a:buNone/>
            </a:pPr>
            <a:endParaRPr lang="en-US" sz="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27131"/>
                </a:solidFill>
              </a:rPr>
              <a:t>[NO-PRE]  </a:t>
            </a:r>
            <a:r>
              <a:rPr lang="en-US" sz="2400" dirty="0" smtClean="0">
                <a:solidFill>
                  <a:srgbClr val="21535F"/>
                </a:solidFill>
              </a:rPr>
              <a:t>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: an operation in task m1    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If </a:t>
            </a:r>
            <a:r>
              <a:rPr lang="en-US" sz="2400" dirty="0" smtClean="0">
                <a:solidFill>
                  <a:srgbClr val="21535F"/>
                </a:solidFill>
              </a:rPr>
              <a:t>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HB-S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begin(t, m2) then end(t, m1) </a:t>
            </a:r>
            <a:r>
              <a:rPr lang="en-US" sz="2400" dirty="0" smtClean="0"/>
              <a:t>HB-S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begin(t, m2)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57535" y="5875505"/>
            <a:ext cx="2910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427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Transitive closure</a:t>
            </a:r>
            <a:endParaRPr lang="en-US" sz="2800" b="1" dirty="0">
              <a:solidFill>
                <a:srgbClr val="4271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 Relation for Android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2222"/>
            <a:ext cx="10515600" cy="5357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Inter-thread rules (HB-M): </a:t>
            </a:r>
            <a:r>
              <a:rPr lang="en-US" sz="2400" dirty="0" smtClean="0"/>
              <a:t>ordering between operations on different threads.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70C0"/>
                </a:solidFill>
              </a:rPr>
              <a:t>t</a:t>
            </a:r>
            <a:r>
              <a:rPr lang="en-US" sz="2200" dirty="0" smtClean="0">
                <a:solidFill>
                  <a:srgbClr val="0070C0"/>
                </a:solidFill>
              </a:rPr>
              <a:t>1, t2 : thread        m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</a:rPr>
              <a:t>: asynchronous task</a:t>
            </a:r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27131"/>
                </a:solidFill>
              </a:rPr>
              <a:t>[FORK]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Fork operation </a:t>
            </a:r>
            <a:r>
              <a:rPr lang="en-US" sz="2400" dirty="0" smtClean="0"/>
              <a:t>HB-M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init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of newly forked thread.</a:t>
            </a:r>
          </a:p>
          <a:p>
            <a:pPr marL="0" indent="0">
              <a:buNone/>
            </a:pPr>
            <a:endParaRPr lang="en-US" sz="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27131"/>
                </a:solidFill>
              </a:rPr>
              <a:t>[JOIN]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 thread completes execution before joining to another thread.</a:t>
            </a:r>
          </a:p>
          <a:p>
            <a:pPr marL="0" indent="0">
              <a:buNone/>
            </a:pPr>
            <a:endParaRPr lang="en-US" sz="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27131"/>
                </a:solidFill>
              </a:rPr>
              <a:t>[LOCK]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Unlock </a:t>
            </a:r>
            <a:r>
              <a:rPr lang="en-US" sz="2400" dirty="0" smtClean="0"/>
              <a:t>HB-M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subsequent lock on the same monitor.</a:t>
            </a:r>
          </a:p>
          <a:p>
            <a:pPr marL="0" indent="0">
              <a:buNone/>
            </a:pPr>
            <a:endParaRPr lang="en-US" sz="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427131"/>
                </a:solidFill>
              </a:rPr>
              <a:t>[POST-MT]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post(t1, m, t2) </a:t>
            </a:r>
            <a:r>
              <a:rPr lang="en-US" sz="2400" dirty="0" smtClean="0"/>
              <a:t>HB-M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begin(t2, m)</a:t>
            </a:r>
          </a:p>
          <a:p>
            <a:pPr marL="0" indent="0">
              <a:buNone/>
            </a:pPr>
            <a:endParaRPr lang="en-US" sz="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50232" y="4934253"/>
            <a:ext cx="7289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427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Transitive closure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(using both HB-M and HB-S)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5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transitive closure misses races!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23</a:t>
            </a:fld>
            <a:endParaRPr lang="en-US" dirty="0"/>
          </a:p>
        </p:txBody>
      </p:sp>
      <p:cxnSp>
        <p:nvCxnSpPr>
          <p:cNvPr id="5" name="Straight Connector 4"/>
          <p:cNvCxnSpPr>
            <a:stCxn id="6" idx="2"/>
          </p:cNvCxnSpPr>
          <p:nvPr/>
        </p:nvCxnSpPr>
        <p:spPr>
          <a:xfrm>
            <a:off x="4286632" y="1378820"/>
            <a:ext cx="16431" cy="5094295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16827" y="1009488"/>
            <a:ext cx="1939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Main thread (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40785" y="1770156"/>
            <a:ext cx="2119651" cy="14196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56878" y="1792825"/>
            <a:ext cx="17916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begin(mt,onE1)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4675" y="2051142"/>
            <a:ext cx="13788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mt,l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05797" y="2306529"/>
            <a:ext cx="18118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79196" y="2844413"/>
            <a:ext cx="17124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end(mt,onE1)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960120" y="1609344"/>
            <a:ext cx="2155171" cy="91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38561" y="1237210"/>
            <a:ext cx="1087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</a:t>
            </a:r>
            <a:r>
              <a:rPr lang="en-US" sz="2000" dirty="0" smtClean="0"/>
              <a:t>vent e1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886075" y="2575017"/>
            <a:ext cx="16170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mt,l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5" name="Straight Connector 24"/>
          <p:cNvCxnSpPr>
            <a:stCxn id="26" idx="2"/>
          </p:cNvCxnSpPr>
          <p:nvPr/>
        </p:nvCxnSpPr>
        <p:spPr>
          <a:xfrm flipH="1">
            <a:off x="7846363" y="1378820"/>
            <a:ext cx="21288" cy="5094295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00851" y="100948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Worker thread (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wt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812660" y="3208431"/>
            <a:ext cx="2119651" cy="141960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108170" y="3231100"/>
            <a:ext cx="201700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begin(wt,task1)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86550" y="3489417"/>
            <a:ext cx="13788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t,l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77672" y="3744804"/>
            <a:ext cx="18118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t,Y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36771" y="4282688"/>
            <a:ext cx="184296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end(wt,task1)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57950" y="4013292"/>
            <a:ext cx="16170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t,l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240785" y="4894356"/>
            <a:ext cx="2119651" cy="14196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656878" y="4917025"/>
            <a:ext cx="17916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begin(mt,onE2)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14675" y="5175342"/>
            <a:ext cx="13788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mt,l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10572" y="5430729"/>
            <a:ext cx="15858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sz="15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79196" y="5968613"/>
            <a:ext cx="17904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end(mt,onE2)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86075" y="5699217"/>
            <a:ext cx="16170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mt,l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367315" y="2762250"/>
            <a:ext cx="2210357" cy="86677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360214" y="4191000"/>
            <a:ext cx="2097737" cy="112395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960120" y="4752594"/>
            <a:ext cx="2155171" cy="91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538561" y="4380460"/>
            <a:ext cx="1087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</a:t>
            </a:r>
            <a:r>
              <a:rPr lang="en-US" sz="2000" dirty="0" smtClean="0"/>
              <a:t>vent e2</a:t>
            </a:r>
            <a:endParaRPr lang="en-US" sz="2000" dirty="0"/>
          </a:p>
        </p:txBody>
      </p:sp>
      <p:sp>
        <p:nvSpPr>
          <p:cNvPr id="49" name="Arc 48"/>
          <p:cNvSpPr/>
          <p:nvPr/>
        </p:nvSpPr>
        <p:spPr>
          <a:xfrm rot="13283312">
            <a:off x="2451314" y="2183159"/>
            <a:ext cx="3538818" cy="3545713"/>
          </a:xfrm>
          <a:prstGeom prst="arc">
            <a:avLst/>
          </a:prstGeom>
          <a:ln w="38100">
            <a:solidFill>
              <a:schemeClr val="accent2">
                <a:lumMod val="50000"/>
              </a:schemeClr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87560" y="3827200"/>
            <a:ext cx="227016" cy="30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52" y="106850"/>
            <a:ext cx="10515600" cy="948267"/>
          </a:xfrm>
        </p:spPr>
        <p:txBody>
          <a:bodyPr/>
          <a:lstStyle/>
          <a:p>
            <a:r>
              <a:rPr lang="en-US" dirty="0" smtClean="0"/>
              <a:t>Environment Modeling -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2688"/>
            <a:ext cx="10515600" cy="54173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534742" y="1231516"/>
            <a:ext cx="1508760" cy="35085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aunched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45410" y="1808603"/>
            <a:ext cx="1508760" cy="3291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onCreate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34742" y="2364015"/>
            <a:ext cx="1508760" cy="3291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onStart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45410" y="2919427"/>
            <a:ext cx="1508760" cy="3291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onResume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45410" y="4024668"/>
            <a:ext cx="1508760" cy="3291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onPause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534742" y="3474839"/>
            <a:ext cx="1508760" cy="35085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Running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34742" y="4557474"/>
            <a:ext cx="1508760" cy="3291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onStop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545410" y="5085628"/>
            <a:ext cx="1508760" cy="3291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onDestroy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545410" y="5641505"/>
            <a:ext cx="1508760" cy="35085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Destroyed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89122" y="1591519"/>
            <a:ext cx="0" cy="198970"/>
          </a:xfrm>
          <a:prstGeom prst="straightConnector1">
            <a:avLst/>
          </a:prstGeom>
          <a:ln w="44450">
            <a:solidFill>
              <a:schemeClr val="tx1"/>
            </a:solidFill>
            <a:headEnd w="sm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91052" y="2160608"/>
            <a:ext cx="0" cy="198970"/>
          </a:xfrm>
          <a:prstGeom prst="straightConnector1">
            <a:avLst/>
          </a:prstGeom>
          <a:ln w="44450">
            <a:solidFill>
              <a:schemeClr val="tx1"/>
            </a:solidFill>
            <a:headEnd w="sm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91050" y="2704617"/>
            <a:ext cx="0" cy="198970"/>
          </a:xfrm>
          <a:prstGeom prst="straightConnector1">
            <a:avLst/>
          </a:prstGeom>
          <a:ln w="44450">
            <a:solidFill>
              <a:schemeClr val="bg1">
                <a:lumMod val="65000"/>
              </a:schemeClr>
            </a:solidFill>
            <a:headEnd w="sm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91050" y="3260202"/>
            <a:ext cx="0" cy="198970"/>
          </a:xfrm>
          <a:prstGeom prst="straightConnector1">
            <a:avLst/>
          </a:prstGeom>
          <a:ln w="44450">
            <a:solidFill>
              <a:schemeClr val="tx1"/>
            </a:solidFill>
            <a:headEnd w="sm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91050" y="3827360"/>
            <a:ext cx="0" cy="198970"/>
          </a:xfrm>
          <a:prstGeom prst="straightConnector1">
            <a:avLst/>
          </a:prstGeom>
          <a:ln w="44450">
            <a:solidFill>
              <a:schemeClr val="tx1"/>
            </a:solidFill>
            <a:headEnd w="sm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91049" y="4359802"/>
            <a:ext cx="0" cy="198970"/>
          </a:xfrm>
          <a:prstGeom prst="straightConnector1">
            <a:avLst/>
          </a:prstGeom>
          <a:ln w="44450">
            <a:solidFill>
              <a:schemeClr val="bg1">
                <a:lumMod val="65000"/>
              </a:schemeClr>
            </a:solidFill>
            <a:headEnd w="sm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92977" y="4871017"/>
            <a:ext cx="0" cy="198970"/>
          </a:xfrm>
          <a:prstGeom prst="straightConnector1">
            <a:avLst/>
          </a:prstGeom>
          <a:ln w="44450">
            <a:solidFill>
              <a:schemeClr val="bg1">
                <a:lumMod val="65000"/>
              </a:schemeClr>
            </a:solidFill>
            <a:headEnd w="sm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292978" y="5426602"/>
            <a:ext cx="0" cy="198970"/>
          </a:xfrm>
          <a:prstGeom prst="straightConnector1">
            <a:avLst/>
          </a:prstGeom>
          <a:ln w="44450">
            <a:solidFill>
              <a:schemeClr val="tx1"/>
            </a:solidFill>
            <a:headEnd w="sm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1"/>
          </p:cNvCxnSpPr>
          <p:nvPr/>
        </p:nvCxnSpPr>
        <p:spPr>
          <a:xfrm flipH="1">
            <a:off x="2060296" y="2528607"/>
            <a:ext cx="474446" cy="0"/>
          </a:xfrm>
          <a:prstGeom prst="line">
            <a:avLst/>
          </a:prstGeom>
          <a:ln w="444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048721" y="2528607"/>
            <a:ext cx="11575" cy="2193459"/>
          </a:xfrm>
          <a:prstGeom prst="line">
            <a:avLst/>
          </a:prstGeom>
          <a:ln w="444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2" idx="1"/>
          </p:cNvCxnSpPr>
          <p:nvPr/>
        </p:nvCxnSpPr>
        <p:spPr>
          <a:xfrm>
            <a:off x="2060296" y="4722066"/>
            <a:ext cx="474446" cy="0"/>
          </a:xfrm>
          <a:prstGeom prst="line">
            <a:avLst/>
          </a:prstGeom>
          <a:ln w="444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303020" y="2365943"/>
            <a:ext cx="1508760" cy="3291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onRestart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34" name="Straight Connector 33"/>
          <p:cNvCxnSpPr>
            <a:stCxn id="12" idx="3"/>
          </p:cNvCxnSpPr>
          <p:nvPr/>
        </p:nvCxnSpPr>
        <p:spPr>
          <a:xfrm>
            <a:off x="4043502" y="4722066"/>
            <a:ext cx="2013898" cy="0"/>
          </a:xfrm>
          <a:prstGeom prst="line">
            <a:avLst/>
          </a:prstGeom>
          <a:ln w="444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2" idx="2"/>
          </p:cNvCxnSpPr>
          <p:nvPr/>
        </p:nvCxnSpPr>
        <p:spPr>
          <a:xfrm flipV="1">
            <a:off x="6057400" y="2695127"/>
            <a:ext cx="0" cy="2026939"/>
          </a:xfrm>
          <a:prstGeom prst="line">
            <a:avLst/>
          </a:prstGeom>
          <a:ln w="444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1"/>
            <a:endCxn id="7" idx="3"/>
          </p:cNvCxnSpPr>
          <p:nvPr/>
        </p:nvCxnSpPr>
        <p:spPr>
          <a:xfrm flipH="1" flipV="1">
            <a:off x="4043502" y="2528607"/>
            <a:ext cx="1259518" cy="192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" idx="3"/>
          </p:cNvCxnSpPr>
          <p:nvPr/>
        </p:nvCxnSpPr>
        <p:spPr>
          <a:xfrm>
            <a:off x="4054170" y="4189260"/>
            <a:ext cx="494683" cy="12350"/>
          </a:xfrm>
          <a:prstGeom prst="line">
            <a:avLst/>
          </a:prstGeom>
          <a:ln w="444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4539284" y="3105230"/>
            <a:ext cx="9569" cy="1096380"/>
          </a:xfrm>
          <a:prstGeom prst="line">
            <a:avLst/>
          </a:prstGeom>
          <a:ln w="444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8" idx="3"/>
          </p:cNvCxnSpPr>
          <p:nvPr/>
        </p:nvCxnSpPr>
        <p:spPr>
          <a:xfrm flipH="1" flipV="1">
            <a:off x="4054170" y="3084019"/>
            <a:ext cx="494683" cy="6422"/>
          </a:xfrm>
          <a:prstGeom prst="straightConnector1">
            <a:avLst/>
          </a:prstGeom>
          <a:ln w="444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3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620" y="1180730"/>
            <a:ext cx="10058400" cy="50113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>
                <a:solidFill>
                  <a:srgbClr val="45B705"/>
                </a:solidFill>
              </a:rPr>
              <a:t>Formalizing concurrency semantics </a:t>
            </a:r>
            <a:r>
              <a:rPr lang="en-US" dirty="0" smtClean="0"/>
              <a:t>of Android applications</a:t>
            </a:r>
            <a:endParaRPr lang="en-US" sz="800" dirty="0" smtClean="0"/>
          </a:p>
          <a:p>
            <a:pPr marL="0" indent="0">
              <a:buNone/>
            </a:pPr>
            <a:endParaRPr lang="en-US" sz="800" dirty="0"/>
          </a:p>
          <a:p>
            <a:pPr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Encoding </a:t>
            </a:r>
            <a:r>
              <a:rPr lang="en-US" dirty="0" smtClean="0">
                <a:solidFill>
                  <a:srgbClr val="45B705"/>
                </a:solidFill>
              </a:rPr>
              <a:t>happens-before relation</a:t>
            </a:r>
            <a:r>
              <a:rPr lang="en-US" dirty="0" smtClean="0">
                <a:solidFill>
                  <a:srgbClr val="98CB00"/>
                </a:solidFill>
              </a:rPr>
              <a:t> </a:t>
            </a:r>
            <a:r>
              <a:rPr lang="en-US" dirty="0" smtClean="0"/>
              <a:t>for them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Algorithm to detect and categorize data races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Environment modeling to reduce false positives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 marL="0" indent="0">
              <a:buNone/>
            </a:pPr>
            <a:endParaRPr lang="en-US" sz="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A dynamic tool to detect data races (</a:t>
            </a:r>
            <a:r>
              <a:rPr lang="en-US" dirty="0" err="1" smtClean="0">
                <a:solidFill>
                  <a:srgbClr val="45B705"/>
                </a:solidFill>
              </a:rPr>
              <a:t>DroidRacer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Performs systematic testing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Identified potential races in popular applications like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525" y="1885794"/>
            <a:ext cx="21431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407" y="4484236"/>
            <a:ext cx="883234" cy="8832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462" y="4484236"/>
            <a:ext cx="883234" cy="8832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4555494"/>
            <a:ext cx="811976" cy="8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3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 Concurrency </a:t>
            </a:r>
            <a:r>
              <a:rPr lang="en-US" dirty="0"/>
              <a:t>M</a:t>
            </a:r>
            <a:r>
              <a:rPr lang="en-US" dirty="0" smtClean="0"/>
              <a:t>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734"/>
            <a:ext cx="10515600" cy="5266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Multithreading constructs: threads, synchronization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/>
                </a:solidFill>
              </a:rPr>
              <a:t> Dynamic thread creation (fork)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/>
                </a:solidFill>
              </a:rPr>
              <a:t> Lock </a:t>
            </a:r>
            <a:r>
              <a:rPr lang="en-US" dirty="0">
                <a:solidFill>
                  <a:schemeClr val="accent1"/>
                </a:solidFill>
              </a:rPr>
              <a:t>– </a:t>
            </a:r>
            <a:r>
              <a:rPr lang="en-US" dirty="0" smtClean="0">
                <a:solidFill>
                  <a:schemeClr val="accent1"/>
                </a:solidFill>
              </a:rPr>
              <a:t>unlock, join</a:t>
            </a:r>
            <a:r>
              <a:rPr lang="en-US" dirty="0">
                <a:solidFill>
                  <a:schemeClr val="accent1"/>
                </a:solidFill>
              </a:rPr>
              <a:t>, notify </a:t>
            </a:r>
            <a:r>
              <a:rPr lang="en-US" dirty="0" smtClean="0">
                <a:solidFill>
                  <a:schemeClr val="accent1"/>
                </a:solidFill>
              </a:rPr>
              <a:t>– wait 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Asynchrony constructs: task queues, posting asynchronous tasks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Threads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may be associated with </a:t>
            </a:r>
            <a:r>
              <a:rPr lang="en-US" dirty="0" smtClean="0">
                <a:solidFill>
                  <a:srgbClr val="FF0000"/>
                </a:solidFill>
              </a:rPr>
              <a:t>task queues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Any thread can </a:t>
            </a:r>
            <a:r>
              <a:rPr lang="en-US" dirty="0" smtClean="0">
                <a:solidFill>
                  <a:srgbClr val="FF0000"/>
                </a:solidFill>
              </a:rPr>
              <a:t>post an asynchronous task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 a task queue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Tasks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may be associated with </a:t>
            </a:r>
            <a:r>
              <a:rPr lang="en-US" dirty="0">
                <a:solidFill>
                  <a:srgbClr val="FF0000"/>
                </a:solidFill>
              </a:rPr>
              <a:t>timeouts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or posted to </a:t>
            </a:r>
            <a:r>
              <a:rPr lang="en-US" dirty="0" smtClean="0">
                <a:solidFill>
                  <a:srgbClr val="FF0000"/>
                </a:solidFill>
              </a:rPr>
              <a:t>front-of-queue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Tasks executed in </a:t>
            </a:r>
            <a:r>
              <a:rPr lang="en-US" dirty="0" smtClean="0">
                <a:solidFill>
                  <a:srgbClr val="FF0000"/>
                </a:solidFill>
              </a:rPr>
              <a:t>FIFO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order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Atomic execution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of asynchronous tasks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533"/>
            <a:ext cx="2743200" cy="252942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2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30009" y="442329"/>
            <a:ext cx="947403" cy="60264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885224" y="451473"/>
            <a:ext cx="4966672" cy="60172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11618298" y="1165345"/>
            <a:ext cx="12982" cy="4461969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64" y="762575"/>
            <a:ext cx="5385816" cy="554678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MainActivity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extends Activity {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){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Runnable r  =  new Runnable( ){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public void run( ){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 =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runOnUiThread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(new Runnable( ){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public void run( ){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}  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});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  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Thread t  =  new Thread(r);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t.start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);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 =  1;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US" sz="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onDestroy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){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None/>
            </a:pPr>
            <a:endParaRPr lang="en-US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859153"/>
            <a:ext cx="5062496" cy="54569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100"/>
              </a:spcAft>
              <a:buNone/>
            </a:pPr>
            <a:r>
              <a:rPr lang="en-US" dirty="0" smtClean="0"/>
              <a:t>  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10403789" y="1143755"/>
            <a:ext cx="7466" cy="4817296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68771"/>
            <a:ext cx="2680145" cy="252704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425019" y="497424"/>
            <a:ext cx="193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Main thread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9185909" y="1066014"/>
            <a:ext cx="13066" cy="4752621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8348977" y="1889029"/>
            <a:ext cx="2119651" cy="11132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8348978" y="3691047"/>
            <a:ext cx="2128714" cy="7872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8231988" y="5026881"/>
            <a:ext cx="2236743" cy="78027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17395" y="1911697"/>
            <a:ext cx="2349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mt,onCreate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25124" y="2170014"/>
            <a:ext cx="17234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13990" y="2425401"/>
            <a:ext cx="18556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39712" y="2677535"/>
            <a:ext cx="23795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mt,onCreate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87309" y="779244"/>
            <a:ext cx="277229" cy="368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42448" y="3014576"/>
            <a:ext cx="17916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85249" y="3271373"/>
            <a:ext cx="21241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t,run,mt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881594" y="3670067"/>
            <a:ext cx="20316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mt,run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232626" y="3926861"/>
            <a:ext cx="16181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122899" y="4176052"/>
            <a:ext cx="14730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mt,run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03202" y="4992488"/>
            <a:ext cx="25856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mt,onDestroy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16931" y="5249285"/>
            <a:ext cx="199705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28588" y="5507038"/>
            <a:ext cx="22051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mt,onDestroy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76243" y="123636"/>
            <a:ext cx="1500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System process</a:t>
            </a:r>
            <a:endParaRPr lang="en-US" sz="1600" b="1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6128141" y="1198949"/>
            <a:ext cx="3025114" cy="4509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flipH="1">
            <a:off x="6048893" y="4221204"/>
            <a:ext cx="1090671" cy="645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DESTROY</a:t>
            </a:r>
          </a:p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ACTIVITY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499116" y="5897043"/>
            <a:ext cx="1820161" cy="307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6125093" y="684893"/>
            <a:ext cx="3012" cy="5583518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8325614" y="1689426"/>
            <a:ext cx="873361" cy="1906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onCreate</a:t>
            </a:r>
            <a:endParaRPr lang="en-US" sz="1200" b="1" dirty="0"/>
          </a:p>
        </p:txBody>
      </p:sp>
      <p:sp>
        <p:nvSpPr>
          <p:cNvPr id="70" name="Rectangle 69"/>
          <p:cNvSpPr/>
          <p:nvPr/>
        </p:nvSpPr>
        <p:spPr>
          <a:xfrm>
            <a:off x="10766670" y="3538951"/>
            <a:ext cx="864217" cy="17402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run</a:t>
            </a:r>
            <a:endParaRPr lang="en-US" sz="1200" b="1" dirty="0"/>
          </a:p>
        </p:txBody>
      </p:sp>
      <p:sp>
        <p:nvSpPr>
          <p:cNvPr id="71" name="Rectangle 70"/>
          <p:cNvSpPr/>
          <p:nvPr/>
        </p:nvSpPr>
        <p:spPr>
          <a:xfrm>
            <a:off x="8325614" y="4943222"/>
            <a:ext cx="864217" cy="17683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onDestroy</a:t>
            </a:r>
            <a:endParaRPr lang="en-US" sz="12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8461567" y="123954"/>
            <a:ext cx="1931974" cy="338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Application process</a:t>
            </a:r>
            <a:endParaRPr lang="en-US" sz="16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5035"/>
            <a:ext cx="10515600" cy="940862"/>
          </a:xfrm>
        </p:spPr>
        <p:txBody>
          <a:bodyPr/>
          <a:lstStyle/>
          <a:p>
            <a:r>
              <a:rPr lang="en-US" dirty="0" smtClean="0"/>
              <a:t>Concurrency Semantics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923521" y="494376"/>
            <a:ext cx="193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binder thread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81450" y="1430381"/>
            <a:ext cx="24834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bt,onCreate,mt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flipH="1">
            <a:off x="6054989" y="889740"/>
            <a:ext cx="1090671" cy="645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LAUNCH</a:t>
            </a:r>
          </a:p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ACTIVITY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6125093" y="4542426"/>
            <a:ext cx="3025114" cy="4509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756792" y="4673453"/>
            <a:ext cx="26445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bt,onDestroy,mt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32730" y="6153964"/>
            <a:ext cx="1143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Task Queue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226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81481E-6 L 0.10443 0.62245 " pathEditMode="relative" rAng="0" ptsTypes="AA">
                                      <p:cBhvr>
                                        <p:cTn id="38" dur="1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1" y="3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9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1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1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1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1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6 L -0.09544 0.35394 " pathEditMode="relative" rAng="0" ptsTypes="AA">
                                      <p:cBhvr>
                                        <p:cTn id="124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9" y="1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9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1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3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5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7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9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1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1" presetID="3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1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3" presetID="3" presetClass="emph" presetSubtype="2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7" presetID="3" presetClass="emph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1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9" presetID="3" presetClass="emph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1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1" presetID="3" presetClass="emph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1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1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1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1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0.10365 0.14931 " pathEditMode="relative" rAng="0" ptsTypes="AA">
                                      <p:cBhvr>
                                        <p:cTn id="18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2" y="7454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9" presetID="3" presetClass="emph" presetSubtype="2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1" presetID="3" presetClass="emph" presetSubtype="2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3" presetID="3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1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5" presetID="3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1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7" presetID="3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1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1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1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1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1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3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5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1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D422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1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D422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4" dur="1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2" grpId="0"/>
      <p:bldP spid="72" grpId="0" animBg="1"/>
      <p:bldP spid="73" grpId="0" animBg="1"/>
      <p:bldP spid="74" grpId="0" animBg="1"/>
      <p:bldP spid="13" grpId="0"/>
      <p:bldP spid="13" grpId="1"/>
      <p:bldP spid="13" grpId="2"/>
      <p:bldP spid="17" grpId="0"/>
      <p:bldP spid="17" grpId="1"/>
      <p:bldP spid="17" grpId="2"/>
      <p:bldP spid="20" grpId="0"/>
      <p:bldP spid="20" grpId="1"/>
      <p:bldP spid="20" grpId="2"/>
      <p:bldP spid="20" grpId="3"/>
      <p:bldP spid="22" grpId="0"/>
      <p:bldP spid="22" grpId="1"/>
      <p:bldP spid="22" grpId="2"/>
      <p:bldP spid="25" grpId="0"/>
      <p:bldP spid="26" grpId="0"/>
      <p:bldP spid="26" grpId="1"/>
      <p:bldP spid="26" grpId="2"/>
      <p:bldP spid="26" grpId="3"/>
      <p:bldP spid="28" grpId="0"/>
      <p:bldP spid="28" grpId="1"/>
      <p:bldP spid="28" grpId="2"/>
      <p:bldP spid="31" grpId="0"/>
      <p:bldP spid="31" grpId="1"/>
      <p:bldP spid="31" grpId="2"/>
      <p:bldP spid="33" grpId="0"/>
      <p:bldP spid="33" grpId="1"/>
      <p:bldP spid="33" grpId="2"/>
      <p:bldP spid="33" grpId="3"/>
      <p:bldP spid="35" grpId="0"/>
      <p:bldP spid="35" grpId="1"/>
      <p:bldP spid="35" grpId="2"/>
      <p:bldP spid="37" grpId="0"/>
      <p:bldP spid="37" grpId="1"/>
      <p:bldP spid="37" grpId="2"/>
      <p:bldP spid="39" grpId="0"/>
      <p:bldP spid="39" grpId="3"/>
      <p:bldP spid="41" grpId="0"/>
      <p:bldP spid="41" grpId="1"/>
      <p:bldP spid="41" grpId="2"/>
      <p:bldP spid="44" grpId="0"/>
      <p:bldP spid="51" grpId="0"/>
      <p:bldP spid="58" grpId="0" animBg="1"/>
      <p:bldP spid="65" grpId="0" animBg="1"/>
      <p:bldP spid="65" grpId="1" animBg="1"/>
      <p:bldP spid="65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55" grpId="0"/>
      <p:bldP spid="52" grpId="0"/>
      <p:bldP spid="54" grpId="0"/>
      <p:bldP spid="61" grpId="0"/>
      <p:bldP spid="6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5577632" y="844482"/>
            <a:ext cx="5898088" cy="55466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467"/>
            <a:ext cx="10515600" cy="1314244"/>
          </a:xfrm>
        </p:spPr>
        <p:txBody>
          <a:bodyPr>
            <a:normAutofit/>
          </a:bodyPr>
          <a:lstStyle/>
          <a:p>
            <a:r>
              <a:rPr lang="en-US" dirty="0" smtClean="0"/>
              <a:t>Single-threaded </a:t>
            </a:r>
            <a:r>
              <a:rPr lang="en-US" dirty="0"/>
              <a:t>Race</a:t>
            </a:r>
            <a:br>
              <a:rPr lang="en-US" dirty="0"/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34250" y="1558353"/>
            <a:ext cx="12982" cy="4461969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89773" y="1481899"/>
            <a:ext cx="7466" cy="4817296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20147" y="890432"/>
            <a:ext cx="193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Main thread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7878317" y="1459022"/>
            <a:ext cx="13066" cy="4752621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944105" y="2282037"/>
            <a:ext cx="2119651" cy="109193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944106" y="5348653"/>
            <a:ext cx="2128714" cy="7872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827116" y="4137006"/>
            <a:ext cx="2236743" cy="78027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912523" y="2304705"/>
            <a:ext cx="2349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mt,onCreate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20252" y="2563022"/>
            <a:ext cx="17234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08392" y="2815294"/>
            <a:ext cx="19657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34840" y="3076572"/>
            <a:ext cx="23795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mt,onCreate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03261" y="1172252"/>
            <a:ext cx="277229" cy="368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58305" y="3409336"/>
            <a:ext cx="14859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01201" y="4960110"/>
            <a:ext cx="20689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t,run,mt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76722" y="5327673"/>
            <a:ext cx="20874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mt,run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27755" y="5584467"/>
            <a:ext cx="18583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314A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sz="1500" b="1" dirty="0" err="1" smtClean="0">
                <a:solidFill>
                  <a:srgbClr val="314A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solidFill>
                  <a:srgbClr val="314A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solidFill>
                <a:srgbClr val="314AC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08883" y="5833658"/>
            <a:ext cx="15357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mt,run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8330" y="4111757"/>
            <a:ext cx="25856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mt,onDestroy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12059" y="4368554"/>
            <a:ext cx="156986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23716" y="4626307"/>
            <a:ext cx="22051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mt,onDestroy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15929" y="887384"/>
            <a:ext cx="193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binder thread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3858" y="1823389"/>
            <a:ext cx="24834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bt,onCreate,mt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57218" y="3737858"/>
            <a:ext cx="25879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bt,onDestroy,mt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25685" y="3743613"/>
            <a:ext cx="40863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Unordered conflicting memory 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 on the same thread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90533" y="2223629"/>
            <a:ext cx="3873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Non-deterministic ordering of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synchronous tasks</a:t>
            </a:r>
          </a:p>
        </p:txBody>
      </p:sp>
      <p:sp>
        <p:nvSpPr>
          <p:cNvPr id="5" name="Down Arrow 4"/>
          <p:cNvSpPr/>
          <p:nvPr/>
        </p:nvSpPr>
        <p:spPr>
          <a:xfrm>
            <a:off x="3081528" y="3074451"/>
            <a:ext cx="265176" cy="69298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6226" y="884336"/>
            <a:ext cx="10928011" cy="5584197"/>
          </a:xfrm>
          <a:prstGeom prst="rect">
            <a:avLst/>
          </a:prstGeom>
          <a:solidFill>
            <a:schemeClr val="accent4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49885" y="2412343"/>
            <a:ext cx="5626804" cy="2518852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ources of non-determinism</a:t>
            </a: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Thread interleaving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Re-ordering of asynchronous tasks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1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Detection : Happens-before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Thread-local ordering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Total order between all operations on a thread (program order)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Total order only between operations on a thread with no task queue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Total order between all operations in the same asynchronous task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Inter-thread ordering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/>
                </a:solidFill>
              </a:rPr>
              <a:t>FORK happens-before </a:t>
            </a:r>
            <a:r>
              <a:rPr lang="en-US" dirty="0" err="1" smtClean="0">
                <a:solidFill>
                  <a:schemeClr val="accent1"/>
                </a:solidFill>
              </a:rPr>
              <a:t>init</a:t>
            </a:r>
            <a:r>
              <a:rPr lang="en-US" dirty="0" smtClean="0">
                <a:solidFill>
                  <a:schemeClr val="accent1"/>
                </a:solidFill>
              </a:rPr>
              <a:t> of newly forked thread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/>
                </a:solidFill>
              </a:rPr>
              <a:t>Thread exits before </a:t>
            </a:r>
            <a:r>
              <a:rPr lang="en-US" dirty="0" err="1" smtClean="0">
                <a:solidFill>
                  <a:schemeClr val="accent1"/>
                </a:solidFill>
              </a:rPr>
              <a:t>JOINing</a:t>
            </a:r>
            <a:r>
              <a:rPr lang="en-US" dirty="0" smtClean="0">
                <a:solidFill>
                  <a:schemeClr val="accent1"/>
                </a:solidFill>
              </a:rPr>
              <a:t> to another thread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/>
                </a:solidFill>
              </a:rPr>
              <a:t>UNLOCK happens-before a subsequent LOCK on the same monitor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07074" y="1008002"/>
            <a:ext cx="3374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DC0A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 Asynchrony</a:t>
            </a:r>
            <a:endParaRPr lang="en-US" sz="2800" b="1" dirty="0">
              <a:solidFill>
                <a:srgbClr val="DC0A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3288" y="1010422"/>
            <a:ext cx="2697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Multi-threading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3826" y="1004756"/>
            <a:ext cx="2873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427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 Asynchrony</a:t>
            </a:r>
            <a:endParaRPr lang="en-US" sz="2800" b="1" dirty="0">
              <a:solidFill>
                <a:srgbClr val="4271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58483" y="1062965"/>
            <a:ext cx="2090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e.g. Android 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36818" y="3665957"/>
            <a:ext cx="2542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 additional rules)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2914" y="6022061"/>
            <a:ext cx="2542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 additional rules)</a:t>
            </a:r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91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 Relation for Android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417537" y="2554333"/>
            <a:ext cx="945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POST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47105" y="1851857"/>
            <a:ext cx="965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FORK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199129" y="1829158"/>
            <a:ext cx="857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JOIN</a:t>
            </a:r>
            <a:endParaRPr lang="en-US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7243858" y="1134872"/>
            <a:ext cx="1686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ASYNC-PO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108326" y="1141358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NO-Q-PO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50976" y="963537"/>
            <a:ext cx="5743704" cy="56201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>
            <a:off x="5200853" y="1628387"/>
            <a:ext cx="7466" cy="4817296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461082" y="1686553"/>
            <a:ext cx="12982" cy="4461969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267803" y="1018632"/>
            <a:ext cx="193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Main thread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3480053" y="1587222"/>
            <a:ext cx="13066" cy="4752621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3191761" y="2410237"/>
            <a:ext cx="2119651" cy="11132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3191762" y="4212255"/>
            <a:ext cx="2128714" cy="7872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3074772" y="5593809"/>
            <a:ext cx="2236743" cy="78027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160179" y="2432905"/>
            <a:ext cx="2349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mt,onCreate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67908" y="2691222"/>
            <a:ext cx="17234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56773" y="2946609"/>
            <a:ext cx="19246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382496" y="3198743"/>
            <a:ext cx="23795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mt,onCreate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30093" y="1300452"/>
            <a:ext cx="277229" cy="368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85233" y="3535784"/>
            <a:ext cx="17792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28033" y="3792581"/>
            <a:ext cx="20019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t,run,mt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724378" y="4191275"/>
            <a:ext cx="19017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mt,run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075410" y="4448069"/>
            <a:ext cx="194266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56539" y="4697260"/>
            <a:ext cx="19499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mt,run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45986" y="5568560"/>
            <a:ext cx="25856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mt,onDestroy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959715" y="5825357"/>
            <a:ext cx="17058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271372" y="6083110"/>
            <a:ext cx="22051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mt,onDestroy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217665" y="1015584"/>
            <a:ext cx="193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binder thread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75594" y="1951589"/>
            <a:ext cx="24834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bt,onCreate,mt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50936" y="5118461"/>
            <a:ext cx="26445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bt,onDestroy,mt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071622" y="2469946"/>
            <a:ext cx="1034" cy="98686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071622" y="4260646"/>
            <a:ext cx="1034" cy="67330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2966847" y="5670346"/>
            <a:ext cx="1034" cy="67330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607322" y="3629025"/>
            <a:ext cx="0" cy="40005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5339526" y="2895600"/>
            <a:ext cx="669000" cy="66875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547198" y="2114550"/>
            <a:ext cx="424727" cy="29568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3528148" y="5295900"/>
            <a:ext cx="424727" cy="29568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5311412" y="4029075"/>
            <a:ext cx="327155" cy="23157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4147749" y="3535784"/>
            <a:ext cx="0" cy="65549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477609" y="3272165"/>
            <a:ext cx="838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FIFO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211312" y="3932216"/>
            <a:ext cx="1355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NO-PRE</a:t>
            </a:r>
            <a:endParaRPr lang="en-US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8464273" y="4598966"/>
            <a:ext cx="941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LOCK</a:t>
            </a:r>
            <a:endParaRPr lang="en-US" sz="2800" dirty="0"/>
          </a:p>
        </p:txBody>
      </p:sp>
      <p:sp>
        <p:nvSpPr>
          <p:cNvPr id="88" name="TextBox 87"/>
          <p:cNvSpPr txBox="1"/>
          <p:nvPr/>
        </p:nvSpPr>
        <p:spPr>
          <a:xfrm>
            <a:off x="7883248" y="5275241"/>
            <a:ext cx="2157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ED4713"/>
                </a:solidFill>
              </a:rPr>
              <a:t>TRANSITIVITY</a:t>
            </a:r>
            <a:endParaRPr lang="en-US" sz="2800" dirty="0">
              <a:solidFill>
                <a:srgbClr val="ED4713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7038975" y="1752212"/>
            <a:ext cx="3800475" cy="1631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038975" y="2438012"/>
            <a:ext cx="3800475" cy="1631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038975" y="3152387"/>
            <a:ext cx="3800475" cy="1631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941501" y="3854502"/>
            <a:ext cx="3897949" cy="815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038975" y="4543037"/>
            <a:ext cx="3800475" cy="1631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038975" y="5200262"/>
            <a:ext cx="3800475" cy="1631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Arc 96"/>
          <p:cNvSpPr/>
          <p:nvPr/>
        </p:nvSpPr>
        <p:spPr>
          <a:xfrm>
            <a:off x="1349756" y="2069096"/>
            <a:ext cx="4389956" cy="3546025"/>
          </a:xfrm>
          <a:prstGeom prst="arc">
            <a:avLst/>
          </a:prstGeom>
          <a:ln w="38100">
            <a:solidFill>
              <a:srgbClr val="ED471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3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21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24" dur="1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27" dur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42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53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1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96" dur="1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99" dur="1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02" dur="1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1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71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71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471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1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1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45" dur="1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1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48" dur="1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1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7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9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1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mph" presetSubtype="2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1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71" dur="1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1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74" dur="1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1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D422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14AC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2" grpId="0"/>
      <p:bldP spid="43" grpId="0"/>
      <p:bldP spid="51" grpId="0"/>
      <p:bldP spid="52" grpId="0"/>
      <p:bldP spid="57" grpId="0"/>
      <p:bldP spid="57" grpId="1"/>
      <p:bldP spid="57" grpId="2"/>
      <p:bldP spid="58" grpId="0"/>
      <p:bldP spid="58" grpId="1"/>
      <p:bldP spid="58" grpId="2"/>
      <p:bldP spid="58" grpId="3"/>
      <p:bldP spid="60" grpId="0"/>
      <p:bldP spid="60" grpId="1"/>
      <p:bldP spid="62" grpId="0"/>
      <p:bldP spid="62" grpId="1"/>
      <p:bldP spid="63" grpId="0"/>
      <p:bldP spid="63" grpId="1"/>
      <p:bldP spid="63" grpId="2"/>
      <p:bldP spid="63" grpId="3"/>
      <p:bldP spid="63" grpId="4"/>
      <p:bldP spid="63" grpId="5"/>
      <p:bldP spid="64" grpId="0"/>
      <p:bldP spid="64" grpId="1"/>
      <p:bldP spid="64" grpId="2"/>
      <p:bldP spid="64" grpId="3"/>
      <p:bldP spid="64" grpId="4"/>
      <p:bldP spid="65" grpId="0"/>
      <p:bldP spid="67" grpId="0"/>
      <p:bldP spid="67" grpId="1"/>
      <p:bldP spid="67" grpId="2"/>
      <p:bldP spid="68" grpId="0"/>
      <p:bldP spid="71" grpId="0"/>
      <p:bldP spid="71" grpId="1"/>
      <p:bldP spid="71" grpId="2"/>
      <p:bldP spid="71" grpId="3"/>
      <p:bldP spid="71" grpId="4"/>
      <p:bldP spid="72" grpId="0"/>
      <p:bldP spid="72" grpId="1"/>
      <p:bldP spid="72" grpId="2"/>
      <p:bldP spid="72" grpId="3"/>
      <p:bldP spid="85" grpId="0"/>
      <p:bldP spid="86" grpId="0"/>
      <p:bldP spid="87" grpId="0"/>
      <p:bldP spid="88" grpId="0"/>
      <p:bldP spid="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45961" y="954394"/>
            <a:ext cx="947403" cy="55187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01176" y="954394"/>
            <a:ext cx="4966672" cy="55187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34250" y="1677409"/>
            <a:ext cx="12982" cy="4461969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019741" y="1655819"/>
            <a:ext cx="7466" cy="4817296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040971" y="1009488"/>
            <a:ext cx="193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Main thread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8801861" y="1578078"/>
            <a:ext cx="13066" cy="4752621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964929" y="2401093"/>
            <a:ext cx="2119651" cy="11132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964930" y="4203111"/>
            <a:ext cx="2128714" cy="7872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847940" y="5584665"/>
            <a:ext cx="2236743" cy="780278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33347" y="2423761"/>
            <a:ext cx="23497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mt,onCreate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41076" y="2682078"/>
            <a:ext cx="172343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fork(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29941" y="2937465"/>
            <a:ext cx="18118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55664" y="3189599"/>
            <a:ext cx="23795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mt,onCreate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03261" y="1291308"/>
            <a:ext cx="277229" cy="368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58401" y="3526640"/>
            <a:ext cx="1482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01201" y="3783437"/>
            <a:ext cx="19982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t,run,mt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97547" y="4182131"/>
            <a:ext cx="21630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mt,run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39435" y="4438925"/>
            <a:ext cx="169320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729707" y="4688116"/>
            <a:ext cx="15832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mt,run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19154" y="5559416"/>
            <a:ext cx="258564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mt,onDestroy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32883" y="5816213"/>
            <a:ext cx="17515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314A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sz="1500" b="1" dirty="0" err="1" smtClean="0">
                <a:solidFill>
                  <a:srgbClr val="314A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mt,X</a:t>
            </a:r>
            <a:r>
              <a:rPr lang="en-US" sz="1500" b="1" dirty="0" smtClean="0">
                <a:solidFill>
                  <a:srgbClr val="314A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solidFill>
                <a:srgbClr val="314AC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44540" y="6073966"/>
            <a:ext cx="22051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mt,onDestroy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92195" y="635700"/>
            <a:ext cx="1500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System process</a:t>
            </a:r>
            <a:endParaRPr lang="en-US" sz="1600" b="1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744093" y="1711013"/>
            <a:ext cx="3025114" cy="4509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flipH="1">
            <a:off x="5664845" y="4733268"/>
            <a:ext cx="1090671" cy="645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DESTROY</a:t>
            </a:r>
          </a:p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ACTIVITY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5741045" y="1196957"/>
            <a:ext cx="3012" cy="5020963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077519" y="636018"/>
            <a:ext cx="1931974" cy="338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Application process</a:t>
            </a:r>
            <a:endParaRPr lang="en-US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539473" y="1006440"/>
            <a:ext cx="193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binder thread </a:t>
            </a: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97402" y="1942445"/>
            <a:ext cx="24834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bt,onCreate,mt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flipH="1">
            <a:off x="5670941" y="1401804"/>
            <a:ext cx="1090671" cy="645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LAUNCH</a:t>
            </a:r>
          </a:p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ACTIVITY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741045" y="5054490"/>
            <a:ext cx="3025114" cy="4509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372744" y="5185517"/>
            <a:ext cx="26445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bt,onDestroy,mt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7169686" y="2274754"/>
            <a:ext cx="4659" cy="2937643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48"/>
          <p:cNvSpPr/>
          <p:nvPr/>
        </p:nvSpPr>
        <p:spPr>
          <a:xfrm rot="13883530">
            <a:off x="7385389" y="3352087"/>
            <a:ext cx="3125646" cy="2654533"/>
          </a:xfrm>
          <a:prstGeom prst="arc">
            <a:avLst/>
          </a:prstGeom>
          <a:ln w="38100">
            <a:solidFill>
              <a:schemeClr val="tx2">
                <a:lumMod val="75000"/>
              </a:schemeClr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118428" y="3412121"/>
            <a:ext cx="540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flipH="1">
            <a:off x="704088" y="2488791"/>
            <a:ext cx="46282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Track system process and IPC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CA4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the effect of the environment in ordering of operations </a:t>
            </a:r>
            <a:endParaRPr lang="en-US" sz="2400" dirty="0">
              <a:solidFill>
                <a:srgbClr val="0CA42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8659" y="2439096"/>
            <a:ext cx="420817" cy="569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58" y="3367538"/>
            <a:ext cx="438423" cy="55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64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13438</TotalTime>
  <Words>1637</Words>
  <Application>Microsoft Office PowerPoint</Application>
  <PresentationFormat>Widescreen</PresentationFormat>
  <Paragraphs>574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Race Detection for Android Applications</vt:lpstr>
      <vt:lpstr>Popularity of Android Applications</vt:lpstr>
      <vt:lpstr>Our Contributions</vt:lpstr>
      <vt:lpstr>Android Concurrency Model</vt:lpstr>
      <vt:lpstr>Concurrency Semantics</vt:lpstr>
      <vt:lpstr>Single-threaded Race </vt:lpstr>
      <vt:lpstr>Race Detection : Happens-before Reasoning</vt:lpstr>
      <vt:lpstr>Happens-before Relation for Android Applications</vt:lpstr>
      <vt:lpstr>Environment Modeling</vt:lpstr>
      <vt:lpstr>Environment Modeling</vt:lpstr>
      <vt:lpstr>DroidRacer Algorithm</vt:lpstr>
      <vt:lpstr>Classification of Data Races</vt:lpstr>
      <vt:lpstr>DroidRacer – Dynamic Data Race Detection Tool</vt:lpstr>
      <vt:lpstr>Experimental Evaluation – Trace Statistics*</vt:lpstr>
      <vt:lpstr>Experimental Evaluation – Data Races in given Trace</vt:lpstr>
      <vt:lpstr>Related Work</vt:lpstr>
      <vt:lpstr>Conclusions</vt:lpstr>
      <vt:lpstr>DroidRacer webpage  http://www.iisc-seal.net/droidracer</vt:lpstr>
      <vt:lpstr> </vt:lpstr>
      <vt:lpstr>Backup Slides</vt:lpstr>
      <vt:lpstr>Happens-before Relation for Android Applications</vt:lpstr>
      <vt:lpstr>Happens-before Relation for Android Applications</vt:lpstr>
      <vt:lpstr>Naïve transitive closure misses races!</vt:lpstr>
      <vt:lpstr>Environment Modeling - Activity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Pallavi Maiya</dc:creator>
  <cp:lastModifiedBy>Pallavi Maiya</cp:lastModifiedBy>
  <cp:revision>789</cp:revision>
  <dcterms:created xsi:type="dcterms:W3CDTF">2014-05-14T19:43:31Z</dcterms:created>
  <dcterms:modified xsi:type="dcterms:W3CDTF">2014-06-26T05:58:04Z</dcterms:modified>
</cp:coreProperties>
</file>